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9"/>
  </p:notesMasterIdLst>
  <p:handoutMasterIdLst>
    <p:handoutMasterId r:id="rId40"/>
  </p:handoutMasterIdLst>
  <p:sldIdLst>
    <p:sldId id="256" r:id="rId5"/>
    <p:sldId id="711" r:id="rId6"/>
    <p:sldId id="712" r:id="rId7"/>
    <p:sldId id="715" r:id="rId8"/>
    <p:sldId id="716" r:id="rId9"/>
    <p:sldId id="769" r:id="rId10"/>
    <p:sldId id="767" r:id="rId11"/>
    <p:sldId id="766" r:id="rId12"/>
    <p:sldId id="771" r:id="rId13"/>
    <p:sldId id="770" r:id="rId14"/>
    <p:sldId id="772" r:id="rId15"/>
    <p:sldId id="773" r:id="rId16"/>
    <p:sldId id="774" r:id="rId17"/>
    <p:sldId id="775" r:id="rId18"/>
    <p:sldId id="776" r:id="rId19"/>
    <p:sldId id="777" r:id="rId20"/>
    <p:sldId id="778" r:id="rId21"/>
    <p:sldId id="768" r:id="rId22"/>
    <p:sldId id="780" r:id="rId23"/>
    <p:sldId id="781" r:id="rId24"/>
    <p:sldId id="779" r:id="rId25"/>
    <p:sldId id="782" r:id="rId26"/>
    <p:sldId id="783" r:id="rId27"/>
    <p:sldId id="784" r:id="rId28"/>
    <p:sldId id="785" r:id="rId29"/>
    <p:sldId id="786" r:id="rId30"/>
    <p:sldId id="787" r:id="rId31"/>
    <p:sldId id="788" r:id="rId32"/>
    <p:sldId id="789" r:id="rId33"/>
    <p:sldId id="790" r:id="rId34"/>
    <p:sldId id="791" r:id="rId35"/>
    <p:sldId id="792" r:id="rId36"/>
    <p:sldId id="793" r:id="rId37"/>
    <p:sldId id="794" r:id="rId38"/>
  </p:sldIdLst>
  <p:sldSz cx="9144000" cy="6858000" type="screen4x3"/>
  <p:notesSz cx="9928225" cy="6797675"/>
  <p:custDataLst>
    <p:tags r:id="rId41"/>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09" autoAdjust="0"/>
    <p:restoredTop sz="94646" autoAdjust="0"/>
  </p:normalViewPr>
  <p:slideViewPr>
    <p:cSldViewPr>
      <p:cViewPr varScale="1">
        <p:scale>
          <a:sx n="79" d="100"/>
          <a:sy n="79" d="100"/>
        </p:scale>
        <p:origin x="1260"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13/07/2017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7/13/2017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437454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40100189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7765803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747548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0000153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3876779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6108075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5961933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0329517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9141525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13243969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9164323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14985752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4641212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39886333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9920450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3707656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19970512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5624882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4085501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2545848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18499174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14963766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39654505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3928659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696514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539625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9540492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24.xml"/><Relationship Id="rId1" Type="http://schemas.openxmlformats.org/officeDocument/2006/relationships/slideMaster" Target="../slideMasters/slideMaster1.xml"/><Relationship Id="rId4" Type="http://schemas.openxmlformats.org/officeDocument/2006/relationships/slide" Target="../slides/slide18.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6.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6228184" y="620688"/>
            <a:ext cx="15121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Exam Questions</a:t>
            </a:r>
            <a:endParaRPr lang="en-GB" sz="14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23383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3.1 – Workforce Planning</a:t>
            </a:r>
            <a:endParaRPr lang="en-GB" sz="14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2605827" y="620688"/>
            <a:ext cx="357230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3.2 –</a:t>
            </a:r>
            <a:r>
              <a:rPr lang="en-GB" sz="1400" b="1" baseline="0" dirty="0" smtClean="0">
                <a:latin typeface="Arial" panose="020B0604020202020204" pitchFamily="34" charset="0"/>
                <a:cs typeface="Arial" panose="020B0604020202020204" pitchFamily="34" charset="0"/>
              </a:rPr>
              <a:t> Using Workforce Performance Data</a:t>
            </a:r>
            <a:endParaRPr lang="en-GB" sz="14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hyperlink" Target="LO3%20-%20Tasks/3.1%20-%20Skills%20Audit.docx"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hyperlink" Target="Resources/Chapter%2002/18%20-%20Exam%20Questions.docx"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Resources/Chapter%2002/18%20-%20Exam%20Questions.docx"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Resources/Chapter%2002/18%20-%20Exam%20Questions.docx"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445224"/>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LO3 -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Understand how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Human Resource Information informs Business Decisions</a:t>
            </a:r>
            <a:endParaRPr lang="en-GB"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00438"/>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03 – Business Decisions</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493961404"/>
              </p:ext>
            </p:extLst>
          </p:nvPr>
        </p:nvGraphicFramePr>
        <p:xfrm>
          <a:off x="7164288" y="1052736"/>
          <a:ext cx="1656184" cy="5544615"/>
        </p:xfrm>
        <a:graphic>
          <a:graphicData uri="http://schemas.openxmlformats.org/drawingml/2006/table">
            <a:tbl>
              <a:tblPr firstRow="1" firstCol="1" lastRow="1" lastCol="1" bandRow="1" bandCol="1">
                <a:tableStyleId>{2D5ABB26-0587-4C30-8999-92F81FD0307C}</a:tableStyleId>
              </a:tblPr>
              <a:tblGrid>
                <a:gridCol w="1656184"/>
              </a:tblGrid>
              <a:tr h="351991">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92624">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How many staff are there in your school?</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Walmart has 2.3m workers, as much as the Chinese Army.</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Ask your teacher how many jobs they have had in the past.</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How many different jobs have your parents had.</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Span of control and how many levels there are (job prospects and promotion)</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816977"/>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580" dirty="0" smtClean="0"/>
              <a:t>Workforce planning can be affected by the following issues:</a:t>
            </a:r>
          </a:p>
          <a:p>
            <a:pPr marL="631825" lvl="1" indent="-254000">
              <a:spcAft>
                <a:spcPts val="600"/>
              </a:spcAft>
              <a:buClr>
                <a:srgbClr val="00B050"/>
              </a:buClr>
              <a:buFont typeface="Arial" panose="020B0604020202020204" pitchFamily="34" charset="0"/>
              <a:buChar char="•"/>
            </a:pPr>
            <a:r>
              <a:rPr lang="en-US" sz="1580" b="1" dirty="0" smtClean="0"/>
              <a:t>Size </a:t>
            </a:r>
            <a:r>
              <a:rPr lang="en-US" sz="1580" b="1" dirty="0"/>
              <a:t>of </a:t>
            </a:r>
            <a:r>
              <a:rPr lang="en-US" sz="1580" b="1" dirty="0" smtClean="0"/>
              <a:t>workforce </a:t>
            </a:r>
            <a:r>
              <a:rPr lang="en-US" sz="1580" dirty="0" smtClean="0"/>
              <a:t>– The more workers a company has, the greater the need for workforce planning. With thousands of workers there will be supervisors, bosses, line managers etc., and the best of these come up through the ranks. On the downside, the more workers there are, the more </a:t>
            </a:r>
            <a:r>
              <a:rPr lang="en-US" sz="1580" dirty="0"/>
              <a:t>d</a:t>
            </a:r>
            <a:r>
              <a:rPr lang="en-US" sz="1580" dirty="0" smtClean="0"/>
              <a:t>ifficult it is to train them up, this means time off, more administration and more recruitment needs.</a:t>
            </a:r>
            <a:endParaRPr lang="en-US" sz="1580" dirty="0"/>
          </a:p>
          <a:p>
            <a:pPr marL="631825" lvl="1" indent="-254000">
              <a:spcAft>
                <a:spcPts val="600"/>
              </a:spcAft>
              <a:buClr>
                <a:srgbClr val="00B050"/>
              </a:buClr>
              <a:buFont typeface="Arial" panose="020B0604020202020204" pitchFamily="34" charset="0"/>
              <a:buChar char="•"/>
            </a:pPr>
            <a:r>
              <a:rPr lang="en-US" sz="1580" b="1" dirty="0" smtClean="0"/>
              <a:t>Skills </a:t>
            </a:r>
            <a:r>
              <a:rPr lang="en-US" sz="1580" b="1" dirty="0"/>
              <a:t>of </a:t>
            </a:r>
            <a:r>
              <a:rPr lang="en-US" sz="1580" b="1" dirty="0" smtClean="0"/>
              <a:t>workforce </a:t>
            </a:r>
            <a:r>
              <a:rPr lang="en-US" sz="1580" dirty="0" smtClean="0"/>
              <a:t>– What skills the workforce already have and what skills they need dictate what kind of workforce planning is needed. Teachers require CPD (continuous professional training) in order to improve the way they teach, new skills, methods, good practice etc. Whereas a factory worker might need observation, partnered during training and little else.</a:t>
            </a:r>
            <a:endParaRPr lang="en-US" sz="1580" dirty="0"/>
          </a:p>
          <a:p>
            <a:pPr marL="631825" lvl="1" indent="-254000">
              <a:spcAft>
                <a:spcPts val="600"/>
              </a:spcAft>
              <a:buClr>
                <a:srgbClr val="00B050"/>
              </a:buClr>
              <a:buFont typeface="Arial" panose="020B0604020202020204" pitchFamily="34" charset="0"/>
              <a:buChar char="•"/>
            </a:pPr>
            <a:r>
              <a:rPr lang="en-US" sz="1580" b="1" dirty="0" smtClean="0"/>
              <a:t>Availability </a:t>
            </a:r>
            <a:r>
              <a:rPr lang="en-US" sz="1580" b="1" dirty="0"/>
              <a:t>of </a:t>
            </a:r>
            <a:r>
              <a:rPr lang="en-US" sz="1580" b="1" dirty="0" smtClean="0"/>
              <a:t>workforce </a:t>
            </a:r>
            <a:r>
              <a:rPr lang="en-US" sz="1580" dirty="0" smtClean="0"/>
              <a:t>– With the rise of Part time workers, job sharing and temporary labour, the ability to organise training and plan for workers has become more difficult. If the workers are not there for the course, or have to be paid to come in for training because it is not their day, then this adds expense and difficulty to the training needs.</a:t>
            </a:r>
          </a:p>
          <a:p>
            <a:pPr marL="285750" lvl="1" indent="-285750">
              <a:spcAft>
                <a:spcPts val="600"/>
              </a:spcAft>
              <a:buClr>
                <a:srgbClr val="00B050"/>
              </a:buClr>
              <a:buFont typeface="Wingdings 3" panose="05040102010807070707" pitchFamily="18" charset="2"/>
              <a:buChar char=""/>
            </a:pPr>
            <a:r>
              <a:rPr lang="en-US" sz="1580" b="1" dirty="0" smtClean="0">
                <a:solidFill>
                  <a:srgbClr val="FF0000"/>
                </a:solidFill>
              </a:rPr>
              <a:t>Task 3.1 </a:t>
            </a:r>
            <a:r>
              <a:rPr lang="en-US" sz="1580" dirty="0" smtClean="0">
                <a:solidFill>
                  <a:srgbClr val="FF0000"/>
                </a:solidFill>
              </a:rPr>
              <a:t>– Using the Scenario, explain how using Workforce Planning could benefit the school when relocating staff, not that it needs to reduce staffing numbers due to the fall in student numbers.</a:t>
            </a:r>
            <a:endParaRPr lang="en-US" sz="158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4000" dirty="0" smtClean="0"/>
              <a:t>3.1 – Workforce Planning Factors</a:t>
            </a:r>
            <a:endParaRPr lang="en-US" sz="4000" dirty="0"/>
          </a:p>
        </p:txBody>
      </p:sp>
    </p:spTree>
    <p:extLst>
      <p:ext uri="{BB962C8B-B14F-4D97-AF65-F5344CB8AC3E}">
        <p14:creationId xmlns:p14="http://schemas.microsoft.com/office/powerpoint/2010/main" val="4124638276"/>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786199"/>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500" b="1" dirty="0" smtClean="0"/>
              <a:t>Skills </a:t>
            </a:r>
            <a:r>
              <a:rPr lang="en-US" sz="1500" b="1" dirty="0"/>
              <a:t>audit </a:t>
            </a:r>
            <a:r>
              <a:rPr lang="en-US" sz="1500" dirty="0" smtClean="0"/>
              <a:t>- A </a:t>
            </a:r>
            <a:r>
              <a:rPr lang="en-US" sz="1500" dirty="0"/>
              <a:t>skills audit is essentially a process for measuring and recording the skills of an individual or group. The main purpose for conducting a skills audit in an organisation is to identify the skills and knowledge that the organisation requires, as well as the skills and knowledge that the organisation currently has. </a:t>
            </a:r>
          </a:p>
          <a:p>
            <a:pPr marL="355600" lvl="1" indent="-342900">
              <a:spcAft>
                <a:spcPts val="600"/>
              </a:spcAft>
              <a:buClr>
                <a:srgbClr val="00B050"/>
              </a:buClr>
              <a:buFont typeface="Wingdings 3" panose="05040102010807070707" pitchFamily="18" charset="2"/>
              <a:buChar char=""/>
            </a:pPr>
            <a:r>
              <a:rPr lang="en-US" sz="1500" dirty="0" smtClean="0"/>
              <a:t>To do this a company would:</a:t>
            </a:r>
          </a:p>
          <a:p>
            <a:pPr marL="720725" lvl="1" indent="-342900">
              <a:spcAft>
                <a:spcPts val="600"/>
              </a:spcAft>
              <a:buClr>
                <a:srgbClr val="00B050"/>
              </a:buClr>
              <a:buFont typeface="+mj-lt"/>
              <a:buAutoNum type="arabicPeriod"/>
            </a:pPr>
            <a:r>
              <a:rPr lang="en-US" sz="1500" b="1" dirty="0" smtClean="0"/>
              <a:t>List </a:t>
            </a:r>
            <a:r>
              <a:rPr lang="en-US" sz="1500" b="1" dirty="0"/>
              <a:t>the roles within your </a:t>
            </a:r>
            <a:r>
              <a:rPr lang="en-US" sz="1500" b="1" dirty="0" smtClean="0"/>
              <a:t>organisation</a:t>
            </a:r>
            <a:r>
              <a:rPr lang="en-US" sz="1500" dirty="0" smtClean="0"/>
              <a:t> - Simplify </a:t>
            </a:r>
            <a:r>
              <a:rPr lang="en-US" sz="1500" dirty="0"/>
              <a:t>the process by grouping together like roles. If you have both a “Customer Service Officer” and “Customer Service Representative” in different parts of the organisation, they almost certainly require a very similar skill set. </a:t>
            </a:r>
            <a:endParaRPr lang="en-US" sz="1500" dirty="0" smtClean="0"/>
          </a:p>
          <a:p>
            <a:pPr marL="720725" lvl="1" indent="-342900">
              <a:spcAft>
                <a:spcPts val="600"/>
              </a:spcAft>
              <a:buClr>
                <a:srgbClr val="00B050"/>
              </a:buClr>
              <a:buFont typeface="+mj-lt"/>
              <a:buAutoNum type="arabicPeriod"/>
            </a:pPr>
            <a:r>
              <a:rPr lang="en-US" sz="1500" b="1" dirty="0" smtClean="0"/>
              <a:t>List </a:t>
            </a:r>
            <a:r>
              <a:rPr lang="en-US" sz="1500" b="1" dirty="0"/>
              <a:t>the skills needed for each </a:t>
            </a:r>
            <a:r>
              <a:rPr lang="en-US" sz="1500" b="1" dirty="0" smtClean="0"/>
              <a:t>role</a:t>
            </a:r>
            <a:r>
              <a:rPr lang="en-US" sz="1500" dirty="0" smtClean="0"/>
              <a:t> - What </a:t>
            </a:r>
            <a:r>
              <a:rPr lang="en-US" sz="1500" dirty="0"/>
              <a:t>do the skills look like? They could be </a:t>
            </a:r>
            <a:r>
              <a:rPr lang="en-US" sz="1500" dirty="0" err="1"/>
              <a:t>behavioural</a:t>
            </a:r>
            <a:r>
              <a:rPr lang="en-US" sz="1500" dirty="0"/>
              <a:t> like “Listens to customer needs carefully to determine </a:t>
            </a:r>
            <a:r>
              <a:rPr lang="en-US" sz="1500" dirty="0" smtClean="0"/>
              <a:t>requirements”</a:t>
            </a:r>
          </a:p>
          <a:p>
            <a:pPr marL="720725" lvl="1" indent="-342900">
              <a:spcAft>
                <a:spcPts val="600"/>
              </a:spcAft>
              <a:buClr>
                <a:srgbClr val="00B050"/>
              </a:buClr>
              <a:buFont typeface="+mj-lt"/>
              <a:buAutoNum type="arabicPeriod"/>
            </a:pPr>
            <a:r>
              <a:rPr lang="en-US" sz="1500" b="1" dirty="0" smtClean="0"/>
              <a:t>Create </a:t>
            </a:r>
            <a:r>
              <a:rPr lang="en-US" sz="1500" b="1" dirty="0"/>
              <a:t>a </a:t>
            </a:r>
            <a:r>
              <a:rPr lang="en-US" sz="1500" b="1" dirty="0" smtClean="0"/>
              <a:t>measuring tool</a:t>
            </a:r>
            <a:r>
              <a:rPr lang="en-US" sz="1500" dirty="0" smtClean="0"/>
              <a:t> – In order to </a:t>
            </a:r>
            <a:r>
              <a:rPr lang="en-US" sz="1500" dirty="0"/>
              <a:t>find out all of the relevant skills a person has, not just those for their current role. </a:t>
            </a:r>
            <a:endParaRPr lang="en-US" sz="1500" dirty="0" smtClean="0"/>
          </a:p>
          <a:p>
            <a:pPr marL="720725" lvl="1" indent="-342900">
              <a:spcAft>
                <a:spcPts val="600"/>
              </a:spcAft>
              <a:buClr>
                <a:srgbClr val="00B050"/>
              </a:buClr>
              <a:buFont typeface="+mj-lt"/>
              <a:buAutoNum type="arabicPeriod"/>
            </a:pPr>
            <a:r>
              <a:rPr lang="en-US" sz="1500" b="1" dirty="0" smtClean="0"/>
              <a:t>Survey </a:t>
            </a:r>
            <a:r>
              <a:rPr lang="en-US" sz="1500" b="1" dirty="0"/>
              <a:t>your </a:t>
            </a:r>
            <a:r>
              <a:rPr lang="en-US" sz="1500" b="1" dirty="0" smtClean="0"/>
              <a:t>workforce</a:t>
            </a:r>
            <a:r>
              <a:rPr lang="en-US" sz="1500" dirty="0" smtClean="0"/>
              <a:t> - The </a:t>
            </a:r>
            <a:r>
              <a:rPr lang="en-US" sz="1500" dirty="0"/>
              <a:t>size of your organisation and the number of roles will determine how you go about doing </a:t>
            </a:r>
            <a:r>
              <a:rPr lang="en-US" sz="1500" dirty="0" smtClean="0"/>
              <a:t>this.</a:t>
            </a:r>
          </a:p>
          <a:p>
            <a:pPr marL="720725" lvl="1" indent="-342900">
              <a:spcAft>
                <a:spcPts val="600"/>
              </a:spcAft>
              <a:buClr>
                <a:srgbClr val="00B050"/>
              </a:buClr>
              <a:buFont typeface="+mj-lt"/>
              <a:buAutoNum type="arabicPeriod"/>
            </a:pPr>
            <a:r>
              <a:rPr lang="en-US" sz="1500" b="1" dirty="0" smtClean="0"/>
              <a:t>Compile </a:t>
            </a:r>
            <a:r>
              <a:rPr lang="en-US" sz="1500" b="1" dirty="0"/>
              <a:t>the </a:t>
            </a:r>
            <a:r>
              <a:rPr lang="en-US" sz="1500" b="1" dirty="0" smtClean="0"/>
              <a:t>results</a:t>
            </a:r>
            <a:r>
              <a:rPr lang="en-US" sz="1500" dirty="0" smtClean="0"/>
              <a:t> - The </a:t>
            </a:r>
            <a:r>
              <a:rPr lang="en-US" sz="1500" dirty="0"/>
              <a:t>results need to be compiled in two ways. For each person, you need to know what skills they have. For each skill, you need to know which people have </a:t>
            </a:r>
            <a:r>
              <a:rPr lang="en-US" sz="1500" dirty="0" smtClean="0"/>
              <a:t>it.</a:t>
            </a:r>
          </a:p>
          <a:p>
            <a:pPr marL="720725" lvl="1" indent="-342900">
              <a:spcAft>
                <a:spcPts val="600"/>
              </a:spcAft>
              <a:buClr>
                <a:srgbClr val="00B050"/>
              </a:buClr>
              <a:buFont typeface="+mj-lt"/>
              <a:buAutoNum type="arabicPeriod"/>
            </a:pPr>
            <a:r>
              <a:rPr lang="en-US" sz="1500" b="1" dirty="0" smtClean="0"/>
              <a:t>Analyse </a:t>
            </a:r>
            <a:r>
              <a:rPr lang="en-US" sz="1500" b="1" dirty="0"/>
              <a:t>the </a:t>
            </a:r>
            <a:r>
              <a:rPr lang="en-US" sz="1500" b="1" dirty="0" smtClean="0"/>
              <a:t>data </a:t>
            </a:r>
            <a:r>
              <a:rPr lang="en-US" sz="1500" dirty="0" smtClean="0"/>
              <a:t>- The </a:t>
            </a:r>
            <a:r>
              <a:rPr lang="en-US" sz="1500" dirty="0"/>
              <a:t>skill gaps in specific </a:t>
            </a:r>
            <a:r>
              <a:rPr lang="en-US" sz="1500" dirty="0" smtClean="0"/>
              <a:t>roles, Skill </a:t>
            </a:r>
            <a:r>
              <a:rPr lang="en-US" sz="1500" dirty="0"/>
              <a:t>gaps within organisation </a:t>
            </a:r>
            <a:r>
              <a:rPr lang="en-US" sz="1500" dirty="0" smtClean="0"/>
              <a:t>groups, Potential </a:t>
            </a:r>
            <a:r>
              <a:rPr lang="en-US" sz="1500" dirty="0"/>
              <a:t>successors for certain </a:t>
            </a:r>
            <a:r>
              <a:rPr lang="en-US" sz="1500" dirty="0" smtClean="0"/>
              <a:t>roles, The </a:t>
            </a:r>
            <a:r>
              <a:rPr lang="en-US" sz="1500" dirty="0"/>
              <a:t>number of people who have critical </a:t>
            </a:r>
            <a:r>
              <a:rPr lang="en-US" sz="1500" dirty="0" smtClean="0"/>
              <a:t>skills, Future </a:t>
            </a:r>
            <a:r>
              <a:rPr lang="en-US" sz="1500" dirty="0"/>
              <a:t>skill </a:t>
            </a:r>
            <a:r>
              <a:rPr lang="en-US" sz="1500" dirty="0" smtClean="0"/>
              <a:t>requirements</a:t>
            </a:r>
          </a:p>
          <a:p>
            <a:pPr marL="360363" lvl="1" indent="-342900">
              <a:spcAft>
                <a:spcPts val="600"/>
              </a:spcAft>
              <a:buClr>
                <a:srgbClr val="00B050"/>
              </a:buClr>
              <a:buFont typeface="Wingdings 3" panose="05040102010807070707" pitchFamily="18" charset="2"/>
              <a:buChar char=""/>
            </a:pPr>
            <a:r>
              <a:rPr lang="en-US" sz="1500" b="1" dirty="0" smtClean="0">
                <a:solidFill>
                  <a:srgbClr val="FF0000"/>
                </a:solidFill>
              </a:rPr>
              <a:t>Task 3.2 </a:t>
            </a:r>
            <a:r>
              <a:rPr lang="en-US" sz="1500" dirty="0" smtClean="0">
                <a:solidFill>
                  <a:srgbClr val="FF0000"/>
                </a:solidFill>
              </a:rPr>
              <a:t>– Examine the </a:t>
            </a:r>
            <a:r>
              <a:rPr lang="en-US" sz="1500" dirty="0" smtClean="0">
                <a:solidFill>
                  <a:srgbClr val="FF0000"/>
                </a:solidFill>
                <a:hlinkClick r:id="rId3" action="ppaction://hlinkfile"/>
              </a:rPr>
              <a:t>Skills Audit attached</a:t>
            </a:r>
            <a:r>
              <a:rPr lang="en-US" sz="1500" dirty="0" smtClean="0">
                <a:solidFill>
                  <a:srgbClr val="FF0000"/>
                </a:solidFill>
              </a:rPr>
              <a:t>, and create a report on whether you feel the audit methods are harsh or not in depth. Use examples from the Audit in the report.</a:t>
            </a:r>
            <a:endParaRPr lang="en-US" sz="15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4000" dirty="0" smtClean="0"/>
              <a:t>3.1 – Workforce Planning – Skills Audit</a:t>
            </a:r>
            <a:endParaRPr lang="en-US" sz="4000" dirty="0"/>
          </a:p>
        </p:txBody>
      </p:sp>
    </p:spTree>
    <p:extLst>
      <p:ext uri="{BB962C8B-B14F-4D97-AF65-F5344CB8AC3E}">
        <p14:creationId xmlns:p14="http://schemas.microsoft.com/office/powerpoint/2010/main" val="125073667"/>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a:hlinkClick r:id="" action="ppaction://noaction"/>
          </p:cNvPr>
          <p:cNvSpPr/>
          <p:nvPr/>
        </p:nvSpPr>
        <p:spPr>
          <a:xfrm>
            <a:off x="6948264" y="620688"/>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96</a:t>
            </a:r>
            <a:endParaRPr lang="en-GB" sz="1100" b="1" dirty="0">
              <a:latin typeface="Arial" panose="020B0604020202020204" pitchFamily="34" charset="0"/>
              <a:cs typeface="Arial" panose="020B0604020202020204" pitchFamily="34" charset="0"/>
            </a:endParaRPr>
          </a:p>
        </p:txBody>
      </p:sp>
      <p:sp>
        <p:nvSpPr>
          <p:cNvPr id="7" name="Rectangle 6"/>
          <p:cNvSpPr/>
          <p:nvPr/>
        </p:nvSpPr>
        <p:spPr>
          <a:xfrm>
            <a:off x="239555" y="1052736"/>
            <a:ext cx="6420677" cy="558614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100" dirty="0"/>
              <a:t>Appropriate training will enhance the quality of the staff and their output, whether it is administrative, manual or technology based. Well trained staff may well seek to further their progress elsewhere but that is no reason not to train them. A firm that does not keep its employees aware of the latest and best advancements in the workplace will ultimately lose orders and profit.</a:t>
            </a:r>
          </a:p>
          <a:p>
            <a:pPr marL="360363" indent="-360363">
              <a:buClr>
                <a:schemeClr val="accent6">
                  <a:lumMod val="50000"/>
                </a:schemeClr>
              </a:buClr>
              <a:buFont typeface="Wingdings 3" panose="05040102010807070707" pitchFamily="18" charset="2"/>
              <a:buChar char=""/>
            </a:pPr>
            <a:r>
              <a:rPr lang="en-US" sz="2100" dirty="0"/>
              <a:t>Training can make employees feel valued as well as giving them a specific skill. They are likely to be better motivated if they feel the firm is looking after them. Some staff may need to be persuaded about training if they are comfortable with their situation and don't like change. Managers should be sympathetic but should still insist that they are up-to-date with the latest techniques.</a:t>
            </a:r>
          </a:p>
        </p:txBody>
      </p:sp>
      <p:pic>
        <p:nvPicPr>
          <p:cNvPr id="137218" name="Picture 2" descr="Image result for job training method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1086594"/>
            <a:ext cx="2170212" cy="1550318"/>
          </a:xfrm>
          <a:prstGeom prst="rect">
            <a:avLst/>
          </a:prstGeom>
          <a:noFill/>
          <a:extLst>
            <a:ext uri="{909E8E84-426E-40DD-AFC4-6F175D3DCCD1}">
              <a14:hiddenFill xmlns:a14="http://schemas.microsoft.com/office/drawing/2010/main">
                <a:solidFill>
                  <a:srgbClr val="FFFFFF"/>
                </a:solidFill>
              </a14:hiddenFill>
            </a:ext>
          </a:extLst>
        </p:spPr>
      </p:pic>
      <p:pic>
        <p:nvPicPr>
          <p:cNvPr id="137220" name="Picture 4" descr="Image result for job training method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020946" y="2780796"/>
            <a:ext cx="1809498" cy="1561136"/>
          </a:xfrm>
          <a:prstGeom prst="rect">
            <a:avLst/>
          </a:prstGeom>
          <a:noFill/>
          <a:extLst>
            <a:ext uri="{909E8E84-426E-40DD-AFC4-6F175D3DCCD1}">
              <a14:hiddenFill xmlns:a14="http://schemas.microsoft.com/office/drawing/2010/main">
                <a:solidFill>
                  <a:srgbClr val="FFFFFF"/>
                </a:solidFill>
              </a14:hiddenFill>
            </a:ext>
          </a:extLst>
        </p:spPr>
      </p:pic>
      <p:pic>
        <p:nvPicPr>
          <p:cNvPr id="137222" name="Picture 6" descr="Image result for job training method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020272" y="4437112"/>
            <a:ext cx="1806118" cy="2195672"/>
          </a:xfrm>
          <a:prstGeom prst="rect">
            <a:avLst/>
          </a:prstGeom>
          <a:noFill/>
          <a:extLst>
            <a:ext uri="{909E8E84-426E-40DD-AFC4-6F175D3DCCD1}">
              <a14:hiddenFill xmlns:a14="http://schemas.microsoft.com/office/drawing/2010/main">
                <a:solidFill>
                  <a:srgbClr val="FFFFFF"/>
                </a:solidFill>
              </a14:hiddenFill>
            </a:ext>
          </a:extLst>
        </p:spPr>
      </p:pic>
      <p:sp>
        <p:nvSpPr>
          <p:cNvPr id="9" name="Title 2"/>
          <p:cNvSpPr>
            <a:spLocks noGrp="1"/>
          </p:cNvSpPr>
          <p:nvPr>
            <p:ph type="title"/>
          </p:nvPr>
        </p:nvSpPr>
        <p:spPr>
          <a:xfrm>
            <a:off x="70266" y="72008"/>
            <a:ext cx="8859452" cy="548680"/>
          </a:xfrm>
        </p:spPr>
        <p:txBody>
          <a:bodyPr>
            <a:noAutofit/>
          </a:bodyPr>
          <a:lstStyle/>
          <a:p>
            <a:r>
              <a:rPr lang="en-US" sz="4000" dirty="0" smtClean="0"/>
              <a:t>3.1 – Workforce Planning Factors</a:t>
            </a:r>
            <a:endParaRPr lang="en-US" sz="4000" dirty="0"/>
          </a:p>
        </p:txBody>
      </p:sp>
    </p:spTree>
    <p:extLst>
      <p:ext uri="{BB962C8B-B14F-4D97-AF65-F5344CB8AC3E}">
        <p14:creationId xmlns:p14="http://schemas.microsoft.com/office/powerpoint/2010/main" val="3684113127"/>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a:hlinkClick r:id="" action="ppaction://noaction"/>
          </p:cNvPr>
          <p:cNvSpPr/>
          <p:nvPr/>
        </p:nvSpPr>
        <p:spPr>
          <a:xfrm>
            <a:off x="6948264" y="620688"/>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97</a:t>
            </a:r>
            <a:endParaRPr lang="en-GB" sz="1100" b="1" dirty="0">
              <a:latin typeface="Arial" panose="020B0604020202020204" pitchFamily="34" charset="0"/>
              <a:cs typeface="Arial" panose="020B0604020202020204" pitchFamily="34" charset="0"/>
            </a:endParaRPr>
          </a:p>
        </p:txBody>
      </p:sp>
      <p:sp>
        <p:nvSpPr>
          <p:cNvPr id="7" name="Rectangle 6"/>
          <p:cNvSpPr/>
          <p:nvPr/>
        </p:nvSpPr>
        <p:spPr>
          <a:xfrm>
            <a:off x="239555" y="1052736"/>
            <a:ext cx="6780717" cy="558614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700" b="1" dirty="0" smtClean="0"/>
              <a:t>Induction </a:t>
            </a:r>
            <a:r>
              <a:rPr lang="en-US" sz="1700" b="1" dirty="0"/>
              <a:t>training </a:t>
            </a:r>
            <a:r>
              <a:rPr lang="en-US" sz="1700" dirty="0"/>
              <a:t>helps new recruits to settle quickly into the organisation by making sure that they know as much as possible about the work, the company policies and their terms and conditions of employment.</a:t>
            </a:r>
          </a:p>
          <a:p>
            <a:pPr marL="360363" indent="-360363">
              <a:buClr>
                <a:schemeClr val="accent6">
                  <a:lumMod val="50000"/>
                </a:schemeClr>
              </a:buClr>
              <a:buFont typeface="Wingdings 3" panose="05040102010807070707" pitchFamily="18" charset="2"/>
              <a:buChar char=""/>
            </a:pPr>
            <a:r>
              <a:rPr lang="en-US" sz="1700" b="1" dirty="0" smtClean="0"/>
              <a:t>On-the-job </a:t>
            </a:r>
            <a:r>
              <a:rPr lang="en-US" sz="1700" b="1" dirty="0"/>
              <a:t>training</a:t>
            </a:r>
            <a:r>
              <a:rPr lang="en-US" sz="1700" dirty="0"/>
              <a:t> allows the business to concentrate on the skills that they most need. It works well when the skills required are particular to that organisation. It is often appropriate in the service sector and can range from '</a:t>
            </a:r>
            <a:r>
              <a:rPr lang="en-US" sz="1700" dirty="0" err="1"/>
              <a:t>howto</a:t>
            </a:r>
            <a:r>
              <a:rPr lang="en-US" sz="1700" dirty="0"/>
              <a:t> deal with customers' to the provision of IT. training for administrative posts. This type of training may initially hinder the speed of work of those who carry out the training but at the same time good working relationships may be forged.</a:t>
            </a:r>
          </a:p>
          <a:p>
            <a:pPr marL="360363" indent="-360363">
              <a:buClr>
                <a:schemeClr val="accent6">
                  <a:lumMod val="50000"/>
                </a:schemeClr>
              </a:buClr>
              <a:buFont typeface="Wingdings 3" panose="05040102010807070707" pitchFamily="18" charset="2"/>
              <a:buChar char=""/>
            </a:pPr>
            <a:r>
              <a:rPr lang="en-US" sz="1700" b="1" dirty="0" smtClean="0"/>
              <a:t>Off-the-job </a:t>
            </a:r>
            <a:r>
              <a:rPr lang="en-US" sz="1700" b="1" dirty="0"/>
              <a:t>training </a:t>
            </a:r>
            <a:r>
              <a:rPr lang="en-US" sz="1700" dirty="0"/>
              <a:t>is carried out externally. Although there are fewer apprenticeships than in the past, many firms prefer to train off the job. Sometimes employees spend one or two days a week at college acquiring specific qualities and </a:t>
            </a:r>
            <a:r>
              <a:rPr lang="en-US" sz="1700" dirty="0" smtClean="0"/>
              <a:t>qualifications, </a:t>
            </a:r>
            <a:r>
              <a:rPr lang="en-US" sz="1700" dirty="0"/>
              <a:t>best suited to younger employees, as they are cheaper to employ and government sponsored training schemes will reduce the cost of training to the employer. This approach works well in the manufacturing and construction sectors. The type of training arranged will depend on the type and size of the organisation.</a:t>
            </a:r>
          </a:p>
        </p:txBody>
      </p:sp>
      <p:pic>
        <p:nvPicPr>
          <p:cNvPr id="137218" name="Picture 2" descr="Image result for job training metho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0272" y="1123170"/>
            <a:ext cx="1810172" cy="1293119"/>
          </a:xfrm>
          <a:prstGeom prst="rect">
            <a:avLst/>
          </a:prstGeom>
          <a:noFill/>
          <a:extLst>
            <a:ext uri="{909E8E84-426E-40DD-AFC4-6F175D3DCCD1}">
              <a14:hiddenFill xmlns:a14="http://schemas.microsoft.com/office/drawing/2010/main">
                <a:solidFill>
                  <a:srgbClr val="FFFFFF"/>
                </a:solidFill>
              </a14:hiddenFill>
            </a:ext>
          </a:extLst>
        </p:spPr>
      </p:pic>
      <p:pic>
        <p:nvPicPr>
          <p:cNvPr id="137220" name="Picture 4" descr="Image result for job training method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020946" y="2564904"/>
            <a:ext cx="1809498" cy="1561136"/>
          </a:xfrm>
          <a:prstGeom prst="rect">
            <a:avLst/>
          </a:prstGeom>
          <a:noFill/>
          <a:extLst>
            <a:ext uri="{909E8E84-426E-40DD-AFC4-6F175D3DCCD1}">
              <a14:hiddenFill xmlns:a14="http://schemas.microsoft.com/office/drawing/2010/main">
                <a:solidFill>
                  <a:srgbClr val="FFFFFF"/>
                </a:solidFill>
              </a14:hiddenFill>
            </a:ext>
          </a:extLst>
        </p:spPr>
      </p:pic>
      <p:pic>
        <p:nvPicPr>
          <p:cNvPr id="137222" name="Picture 6" descr="Image result for job training method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020272" y="4329672"/>
            <a:ext cx="1806118" cy="2195672"/>
          </a:xfrm>
          <a:prstGeom prst="rect">
            <a:avLst/>
          </a:prstGeom>
          <a:noFill/>
          <a:extLst>
            <a:ext uri="{909E8E84-426E-40DD-AFC4-6F175D3DCCD1}">
              <a14:hiddenFill xmlns:a14="http://schemas.microsoft.com/office/drawing/2010/main">
                <a:solidFill>
                  <a:srgbClr val="FFFFFF"/>
                </a:solidFill>
              </a14:hiddenFill>
            </a:ext>
          </a:extLst>
        </p:spPr>
      </p:pic>
      <p:sp>
        <p:nvSpPr>
          <p:cNvPr id="9" name="Title 2"/>
          <p:cNvSpPr>
            <a:spLocks noGrp="1"/>
          </p:cNvSpPr>
          <p:nvPr>
            <p:ph type="title"/>
          </p:nvPr>
        </p:nvSpPr>
        <p:spPr>
          <a:xfrm>
            <a:off x="70266" y="72008"/>
            <a:ext cx="8859452" cy="548680"/>
          </a:xfrm>
        </p:spPr>
        <p:txBody>
          <a:bodyPr>
            <a:noAutofit/>
          </a:bodyPr>
          <a:lstStyle/>
          <a:p>
            <a:r>
              <a:rPr lang="en-US" sz="4000" dirty="0" smtClean="0"/>
              <a:t>3.1 – Workforce Planning Factors</a:t>
            </a:r>
            <a:endParaRPr lang="en-US" sz="4000" dirty="0"/>
          </a:p>
        </p:txBody>
      </p:sp>
    </p:spTree>
    <p:extLst>
      <p:ext uri="{BB962C8B-B14F-4D97-AF65-F5344CB8AC3E}">
        <p14:creationId xmlns:p14="http://schemas.microsoft.com/office/powerpoint/2010/main" val="920430292"/>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a:hlinkClick r:id="" action="ppaction://noaction"/>
          </p:cNvPr>
          <p:cNvSpPr/>
          <p:nvPr/>
        </p:nvSpPr>
        <p:spPr>
          <a:xfrm>
            <a:off x="6948264" y="620688"/>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97</a:t>
            </a:r>
            <a:endParaRPr lang="en-GB" sz="1100" b="1" dirty="0">
              <a:latin typeface="Arial" panose="020B0604020202020204" pitchFamily="34" charset="0"/>
              <a:cs typeface="Arial" panose="020B0604020202020204" pitchFamily="34" charset="0"/>
            </a:endParaRPr>
          </a:p>
        </p:txBody>
      </p:sp>
      <p:sp>
        <p:nvSpPr>
          <p:cNvPr id="7" name="Rectangle 6"/>
          <p:cNvSpPr/>
          <p:nvPr/>
        </p:nvSpPr>
        <p:spPr>
          <a:xfrm>
            <a:off x="239555" y="1052736"/>
            <a:ext cx="6061309" cy="539224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460" dirty="0"/>
              <a:t>Firms who value their staff and treat them well will be the long-term beneficiaries in terms of efficient, well trained staff who enjoy their work and working environment. Well motivated staff will keep staff turnover down</a:t>
            </a:r>
            <a:r>
              <a:rPr lang="en-US" sz="2460" dirty="0" smtClean="0"/>
              <a:t>.</a:t>
            </a:r>
          </a:p>
          <a:p>
            <a:pPr>
              <a:buClr>
                <a:schemeClr val="accent6">
                  <a:lumMod val="50000"/>
                </a:schemeClr>
              </a:buClr>
            </a:pPr>
            <a:r>
              <a:rPr lang="en-US" sz="2460" b="1" dirty="0" smtClean="0">
                <a:solidFill>
                  <a:srgbClr val="FF0000"/>
                </a:solidFill>
              </a:rPr>
              <a:t>Task 3.3</a:t>
            </a:r>
            <a:endParaRPr lang="en-US" sz="2460" b="1" dirty="0">
              <a:solidFill>
                <a:srgbClr val="FF0000"/>
              </a:solidFill>
            </a:endParaRPr>
          </a:p>
          <a:p>
            <a:pPr marL="360363" indent="-360363">
              <a:buClr>
                <a:schemeClr val="accent6">
                  <a:lumMod val="50000"/>
                </a:schemeClr>
              </a:buClr>
              <a:buFont typeface="+mj-lt"/>
              <a:buAutoNum type="arabicPeriod"/>
            </a:pPr>
            <a:r>
              <a:rPr lang="en-US" sz="2460" dirty="0" smtClean="0">
                <a:solidFill>
                  <a:srgbClr val="FF0000"/>
                </a:solidFill>
              </a:rPr>
              <a:t>What </a:t>
            </a:r>
            <a:r>
              <a:rPr lang="en-US" sz="2460" dirty="0">
                <a:solidFill>
                  <a:srgbClr val="FF0000"/>
                </a:solidFill>
              </a:rPr>
              <a:t>is the difference between on-the-job training and off-the-job training?</a:t>
            </a:r>
          </a:p>
          <a:p>
            <a:pPr marL="360363" indent="-360363">
              <a:buClr>
                <a:schemeClr val="accent6">
                  <a:lumMod val="50000"/>
                </a:schemeClr>
              </a:buClr>
              <a:buFont typeface="+mj-lt"/>
              <a:buAutoNum type="arabicPeriod"/>
            </a:pPr>
            <a:r>
              <a:rPr lang="en-US" sz="2460" dirty="0" smtClean="0">
                <a:solidFill>
                  <a:srgbClr val="FF0000"/>
                </a:solidFill>
              </a:rPr>
              <a:t>If </a:t>
            </a:r>
            <a:r>
              <a:rPr lang="en-US" sz="2460" dirty="0">
                <a:solidFill>
                  <a:srgbClr val="FF0000"/>
                </a:solidFill>
              </a:rPr>
              <a:t>training is costly is it worth spending thousands of pounds on specialist courses for staff?</a:t>
            </a:r>
          </a:p>
          <a:p>
            <a:pPr marL="360363" indent="-360363">
              <a:buClr>
                <a:schemeClr val="accent6">
                  <a:lumMod val="50000"/>
                </a:schemeClr>
              </a:buClr>
              <a:buFont typeface="+mj-lt"/>
              <a:buAutoNum type="arabicPeriod"/>
            </a:pPr>
            <a:r>
              <a:rPr lang="en-US" sz="2460" dirty="0" smtClean="0">
                <a:solidFill>
                  <a:srgbClr val="FF0000"/>
                </a:solidFill>
              </a:rPr>
              <a:t>What </a:t>
            </a:r>
            <a:r>
              <a:rPr lang="en-US" sz="2460" dirty="0">
                <a:solidFill>
                  <a:srgbClr val="FF0000"/>
                </a:solidFill>
              </a:rPr>
              <a:t>is the link between well motivated staff and low labour turnover</a:t>
            </a:r>
            <a:r>
              <a:rPr lang="en-US" sz="2460" dirty="0" smtClean="0">
                <a:solidFill>
                  <a:srgbClr val="FF0000"/>
                </a:solidFill>
              </a:rPr>
              <a:t>?</a:t>
            </a:r>
            <a:endParaRPr lang="en-US" sz="2460" dirty="0">
              <a:solidFill>
                <a:srgbClr val="FF0000"/>
              </a:solidFill>
            </a:endParaRPr>
          </a:p>
        </p:txBody>
      </p:sp>
      <p:pic>
        <p:nvPicPr>
          <p:cNvPr id="137220" name="Picture 4" descr="Image result for job training method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300864" y="1102021"/>
            <a:ext cx="2530252" cy="2182963"/>
          </a:xfrm>
          <a:prstGeom prst="rect">
            <a:avLst/>
          </a:prstGeom>
          <a:noFill/>
          <a:extLst>
            <a:ext uri="{909E8E84-426E-40DD-AFC4-6F175D3DCCD1}">
              <a14:hiddenFill xmlns:a14="http://schemas.microsoft.com/office/drawing/2010/main">
                <a:solidFill>
                  <a:srgbClr val="FFFFFF"/>
                </a:solidFill>
              </a14:hiddenFill>
            </a:ext>
          </a:extLst>
        </p:spPr>
      </p:pic>
      <p:pic>
        <p:nvPicPr>
          <p:cNvPr id="137222" name="Picture 6" descr="Image result for job training method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300864" y="3455098"/>
            <a:ext cx="2525526" cy="3070246"/>
          </a:xfrm>
          <a:prstGeom prst="rect">
            <a:avLst/>
          </a:prstGeom>
          <a:noFill/>
          <a:extLst>
            <a:ext uri="{909E8E84-426E-40DD-AFC4-6F175D3DCCD1}">
              <a14:hiddenFill xmlns:a14="http://schemas.microsoft.com/office/drawing/2010/main">
                <a:solidFill>
                  <a:srgbClr val="FFFFFF"/>
                </a:solidFill>
              </a14:hiddenFill>
            </a:ext>
          </a:extLst>
        </p:spPr>
      </p:pic>
      <p:sp>
        <p:nvSpPr>
          <p:cNvPr id="8" name="Title 2"/>
          <p:cNvSpPr>
            <a:spLocks noGrp="1"/>
          </p:cNvSpPr>
          <p:nvPr>
            <p:ph type="title"/>
          </p:nvPr>
        </p:nvSpPr>
        <p:spPr>
          <a:xfrm>
            <a:off x="70266" y="72008"/>
            <a:ext cx="8859452" cy="548680"/>
          </a:xfrm>
        </p:spPr>
        <p:txBody>
          <a:bodyPr>
            <a:noAutofit/>
          </a:bodyPr>
          <a:lstStyle/>
          <a:p>
            <a:r>
              <a:rPr lang="en-US" sz="4000" dirty="0" smtClean="0"/>
              <a:t>3.1 – Workforce Planning Factors</a:t>
            </a:r>
            <a:endParaRPr lang="en-US" sz="4000" dirty="0"/>
          </a:p>
        </p:txBody>
      </p:sp>
    </p:spTree>
    <p:extLst>
      <p:ext uri="{BB962C8B-B14F-4D97-AF65-F5344CB8AC3E}">
        <p14:creationId xmlns:p14="http://schemas.microsoft.com/office/powerpoint/2010/main" val="1854803510"/>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5525" y="1124744"/>
            <a:ext cx="8586955" cy="5593839"/>
          </a:xfrm>
          <a:prstGeom prst="rect">
            <a:avLst/>
          </a:prstGeom>
        </p:spPr>
        <p:txBody>
          <a:bodyPr wrap="square">
            <a:spAutoFit/>
          </a:bodyPr>
          <a:lstStyle/>
          <a:p>
            <a:pPr marL="342900" indent="-342900">
              <a:spcAft>
                <a:spcPts val="300"/>
              </a:spcAft>
              <a:buClr>
                <a:schemeClr val="accent6">
                  <a:lumMod val="50000"/>
                </a:schemeClr>
              </a:buClr>
              <a:buFont typeface="Wingdings 3" panose="05040102010807070707" pitchFamily="18" charset="2"/>
              <a:buChar char=""/>
              <a:tabLst>
                <a:tab pos="6259116" algn="r"/>
              </a:tabLst>
            </a:pPr>
            <a:r>
              <a:rPr lang="en-US" sz="2000" b="1" dirty="0" smtClean="0">
                <a:solidFill>
                  <a:srgbClr val="FF0000"/>
                </a:solidFill>
                <a:latin typeface="Arial" panose="020B0604020202020204" pitchFamily="34" charset="0"/>
                <a:cs typeface="Arial" panose="020B0604020202020204" pitchFamily="34" charset="0"/>
              </a:rPr>
              <a:t>Task 3.4 </a:t>
            </a:r>
            <a:r>
              <a:rPr lang="en-US" sz="2000" dirty="0" smtClean="0">
                <a:solidFill>
                  <a:srgbClr val="FF0000"/>
                </a:solidFill>
                <a:latin typeface="Arial" panose="020B0604020202020204" pitchFamily="34" charset="0"/>
                <a:cs typeface="Arial" panose="020B0604020202020204" pitchFamily="34" charset="0"/>
              </a:rPr>
              <a:t>- Barclays </a:t>
            </a:r>
            <a:r>
              <a:rPr lang="en-US" sz="2000" dirty="0">
                <a:solidFill>
                  <a:srgbClr val="FF0000"/>
                </a:solidFill>
                <a:latin typeface="Arial" panose="020B0604020202020204" pitchFamily="34" charset="0"/>
                <a:cs typeface="Arial" panose="020B0604020202020204" pitchFamily="34" charset="0"/>
              </a:rPr>
              <a:t>appointed Antony Jenkins as Chief Executive Officer (CEO) in 2012. He </a:t>
            </a:r>
            <a:r>
              <a:rPr lang="en-US" sz="2000" dirty="0" smtClean="0">
                <a:solidFill>
                  <a:srgbClr val="FF0000"/>
                </a:solidFill>
                <a:latin typeface="Arial" panose="020B0604020202020204" pitchFamily="34" charset="0"/>
                <a:cs typeface="Arial" panose="020B0604020202020204" pitchFamily="34" charset="0"/>
              </a:rPr>
              <a:t>had worked </a:t>
            </a:r>
            <a:r>
              <a:rPr lang="en-US" sz="2000" dirty="0">
                <a:solidFill>
                  <a:srgbClr val="FF0000"/>
                </a:solidFill>
                <a:latin typeface="Arial" panose="020B0604020202020204" pitchFamily="34" charset="0"/>
                <a:cs typeface="Arial" panose="020B0604020202020204" pitchFamily="34" charset="0"/>
              </a:rPr>
              <a:t>at Barclays since 1983</a:t>
            </a:r>
            <a:r>
              <a:rPr lang="en-US" sz="2000" dirty="0" smtClean="0">
                <a:solidFill>
                  <a:srgbClr val="FF0000"/>
                </a:solidFill>
                <a:latin typeface="Arial" panose="020B0604020202020204" pitchFamily="34" charset="0"/>
                <a:cs typeface="Arial" panose="020B0604020202020204" pitchFamily="34" charset="0"/>
              </a:rPr>
              <a:t>.</a:t>
            </a:r>
            <a:br>
              <a:rPr lang="en-US" sz="2000" dirty="0" smtClean="0">
                <a:solidFill>
                  <a:srgbClr val="FF0000"/>
                </a:solidFill>
                <a:latin typeface="Arial" panose="020B0604020202020204" pitchFamily="34" charset="0"/>
                <a:cs typeface="Arial" panose="020B0604020202020204" pitchFamily="34" charset="0"/>
              </a:rPr>
            </a:br>
            <a:r>
              <a:rPr lang="en-US" sz="2000" dirty="0" smtClean="0">
                <a:solidFill>
                  <a:srgbClr val="FF0000"/>
                </a:solidFill>
                <a:latin typeface="Arial" panose="020B0604020202020204" pitchFamily="34" charset="0"/>
                <a:cs typeface="Arial" panose="020B0604020202020204" pitchFamily="34" charset="0"/>
              </a:rPr>
              <a:t>(</a:t>
            </a:r>
            <a:r>
              <a:rPr lang="en-US" sz="2000" dirty="0">
                <a:solidFill>
                  <a:srgbClr val="FF0000"/>
                </a:solidFill>
                <a:latin typeface="Arial" panose="020B0604020202020204" pitchFamily="34" charset="0"/>
                <a:cs typeface="Arial" panose="020B0604020202020204" pitchFamily="34" charset="0"/>
              </a:rPr>
              <a:t>a) The most likely reason for Barclays to use internal recruitment is</a:t>
            </a:r>
            <a:r>
              <a:rPr lang="en-US" sz="2000" dirty="0" smtClean="0">
                <a:solidFill>
                  <a:srgbClr val="FF0000"/>
                </a:solidFill>
                <a:latin typeface="Arial" panose="020B0604020202020204" pitchFamily="34" charset="0"/>
                <a:cs typeface="Arial" panose="020B0604020202020204" pitchFamily="34" charset="0"/>
              </a:rPr>
              <a:t>	(1)</a:t>
            </a:r>
          </a:p>
          <a:p>
            <a:pPr marL="804863" indent="-342900">
              <a:spcAft>
                <a:spcPts val="300"/>
              </a:spcAft>
              <a:buClr>
                <a:schemeClr val="accent6">
                  <a:lumMod val="50000"/>
                </a:schemeClr>
              </a:buClr>
              <a:buFont typeface="+mj-lt"/>
              <a:buAutoNum type="alphaUcPeriod"/>
              <a:tabLst>
                <a:tab pos="6259116" algn="r"/>
              </a:tabLst>
            </a:pPr>
            <a:r>
              <a:rPr lang="en-US" sz="2000" dirty="0">
                <a:solidFill>
                  <a:srgbClr val="FF0000"/>
                </a:solidFill>
                <a:latin typeface="Arial" panose="020B0604020202020204" pitchFamily="34" charset="0"/>
                <a:cs typeface="Arial" panose="020B0604020202020204" pitchFamily="34" charset="0"/>
              </a:rPr>
              <a:t>less is known about candidates</a:t>
            </a:r>
          </a:p>
          <a:p>
            <a:pPr marL="804863" indent="-342900">
              <a:spcAft>
                <a:spcPts val="300"/>
              </a:spcAft>
              <a:buClr>
                <a:schemeClr val="accent6">
                  <a:lumMod val="50000"/>
                </a:scheme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there </a:t>
            </a:r>
            <a:r>
              <a:rPr lang="en-US" sz="2000" dirty="0">
                <a:solidFill>
                  <a:srgbClr val="FF0000"/>
                </a:solidFill>
                <a:latin typeface="Arial" panose="020B0604020202020204" pitchFamily="34" charset="0"/>
                <a:cs typeface="Arial" panose="020B0604020202020204" pitchFamily="34" charset="0"/>
              </a:rPr>
              <a:t>are more applicants to choose from</a:t>
            </a:r>
          </a:p>
          <a:p>
            <a:pPr marL="804863" indent="-342900">
              <a:spcAft>
                <a:spcPts val="300"/>
              </a:spcAft>
              <a:buClr>
                <a:schemeClr val="accent6">
                  <a:lumMod val="50000"/>
                </a:scheme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it </a:t>
            </a:r>
            <a:r>
              <a:rPr lang="en-US" sz="2000" dirty="0">
                <a:solidFill>
                  <a:srgbClr val="FF0000"/>
                </a:solidFill>
                <a:latin typeface="Arial" panose="020B0604020202020204" pitchFamily="34" charset="0"/>
                <a:cs typeface="Arial" panose="020B0604020202020204" pitchFamily="34" charset="0"/>
              </a:rPr>
              <a:t>can act as a motivation for staff</a:t>
            </a:r>
          </a:p>
          <a:p>
            <a:pPr marL="804863" indent="-342900">
              <a:spcAft>
                <a:spcPts val="300"/>
              </a:spcAft>
              <a:buClr>
                <a:schemeClr val="accent6">
                  <a:lumMod val="50000"/>
                </a:scheme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it </a:t>
            </a:r>
            <a:r>
              <a:rPr lang="en-US" sz="2000" dirty="0">
                <a:solidFill>
                  <a:srgbClr val="FF0000"/>
                </a:solidFill>
                <a:latin typeface="Arial" panose="020B0604020202020204" pitchFamily="34" charset="0"/>
                <a:cs typeface="Arial" panose="020B0604020202020204" pitchFamily="34" charset="0"/>
              </a:rPr>
              <a:t>is more expensive than external </a:t>
            </a:r>
            <a:r>
              <a:rPr lang="en-US" sz="2000" dirty="0" smtClean="0">
                <a:solidFill>
                  <a:srgbClr val="FF0000"/>
                </a:solidFill>
                <a:latin typeface="Arial" panose="020B0604020202020204" pitchFamily="34" charset="0"/>
                <a:cs typeface="Arial" panose="020B0604020202020204" pitchFamily="34" charset="0"/>
              </a:rPr>
              <a:t>recruitment</a:t>
            </a:r>
          </a:p>
          <a:p>
            <a:pPr marL="461963">
              <a:spcAft>
                <a:spcPts val="300"/>
              </a:spcAft>
              <a:buClr>
                <a:schemeClr val="accent6">
                  <a:lumMod val="50000"/>
                </a:scheme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Answer [   ]</a:t>
            </a:r>
            <a:r>
              <a:rPr lang="en-US" sz="2000" dirty="0">
                <a:solidFill>
                  <a:srgbClr val="FF0000"/>
                </a:solidFill>
                <a:latin typeface="Arial" panose="020B0604020202020204" pitchFamily="34" charset="0"/>
                <a:cs typeface="Arial" panose="020B0604020202020204" pitchFamily="34" charset="0"/>
              </a:rPr>
              <a:t>	</a:t>
            </a:r>
            <a:r>
              <a:rPr lang="en-US" sz="2000" dirty="0" smtClean="0">
                <a:solidFill>
                  <a:srgbClr val="FF0000"/>
                </a:solidFill>
                <a:latin typeface="Arial" panose="020B0604020202020204" pitchFamily="34" charset="0"/>
                <a:cs typeface="Arial" panose="020B0604020202020204" pitchFamily="34" charset="0"/>
              </a:rPr>
              <a:t> </a:t>
            </a:r>
          </a:p>
          <a:p>
            <a:pPr>
              <a:spcAft>
                <a:spcPts val="300"/>
              </a:spcAft>
              <a:buClr>
                <a:schemeClr val="accent6">
                  <a:lumMod val="50000"/>
                </a:scheme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(b) Explain </a:t>
            </a:r>
            <a:r>
              <a:rPr lang="en-US" sz="2000" dirty="0">
                <a:solidFill>
                  <a:srgbClr val="FF0000"/>
                </a:solidFill>
                <a:latin typeface="Arial" panose="020B0604020202020204" pitchFamily="34" charset="0"/>
                <a:cs typeface="Arial" panose="020B0604020202020204" pitchFamily="34" charset="0"/>
              </a:rPr>
              <a:t>why this answer is correct</a:t>
            </a:r>
            <a:r>
              <a:rPr lang="en-US" sz="2000" dirty="0" smtClean="0">
                <a:solidFill>
                  <a:srgbClr val="FF0000"/>
                </a:solidFill>
                <a:latin typeface="Arial" panose="020B0604020202020204" pitchFamily="34" charset="0"/>
                <a:cs typeface="Arial" panose="020B0604020202020204" pitchFamily="34" charset="0"/>
              </a:rPr>
              <a:t>.</a:t>
            </a:r>
            <a:r>
              <a:rPr lang="en-US" sz="2000" dirty="0">
                <a:solidFill>
                  <a:srgbClr val="FF0000"/>
                </a:solidFill>
                <a:latin typeface="Arial" panose="020B0604020202020204" pitchFamily="34" charset="0"/>
                <a:cs typeface="Arial" panose="020B0604020202020204" pitchFamily="34" charset="0"/>
              </a:rPr>
              <a:t> </a:t>
            </a:r>
            <a:r>
              <a:rPr lang="en-US" sz="2000" dirty="0" smtClean="0">
                <a:solidFill>
                  <a:srgbClr val="FF0000"/>
                </a:solidFill>
                <a:latin typeface="Arial" panose="020B0604020202020204" pitchFamily="34" charset="0"/>
                <a:cs typeface="Arial" panose="020B0604020202020204" pitchFamily="34" charset="0"/>
              </a:rPr>
              <a:t>                        (</a:t>
            </a:r>
            <a:r>
              <a:rPr lang="en-US" sz="2000" dirty="0">
                <a:solidFill>
                  <a:srgbClr val="FF0000"/>
                </a:solidFill>
                <a:latin typeface="Arial" panose="020B0604020202020204" pitchFamily="34" charset="0"/>
                <a:cs typeface="Arial" panose="020B0604020202020204" pitchFamily="34" charset="0"/>
              </a:rPr>
              <a:t>3</a:t>
            </a:r>
            <a:r>
              <a:rPr lang="en-US" sz="2000" dirty="0" smtClean="0">
                <a:solidFill>
                  <a:srgbClr val="FF0000"/>
                </a:solidFill>
                <a:latin typeface="Arial" panose="020B0604020202020204" pitchFamily="34" charset="0"/>
                <a:cs typeface="Arial" panose="020B0604020202020204" pitchFamily="34" charset="0"/>
              </a:rPr>
              <a:t>)</a:t>
            </a:r>
          </a:p>
          <a:p>
            <a:pPr>
              <a:spcAft>
                <a:spcPts val="300"/>
              </a:spcAft>
              <a:buClr>
                <a:schemeClr val="accent6">
                  <a:lumMod val="50000"/>
                </a:scheme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___________________________________________________________</a:t>
            </a:r>
            <a:r>
              <a:rPr lang="en-US" sz="2000" dirty="0">
                <a:solidFill>
                  <a:srgbClr val="FF0000"/>
                </a:solidFill>
                <a:latin typeface="Arial" panose="020B0604020202020204" pitchFamily="34" charset="0"/>
                <a:cs typeface="Arial" panose="020B0604020202020204" pitchFamily="34" charset="0"/>
              </a:rPr>
              <a:t>___________________________________________________________</a:t>
            </a:r>
            <a:r>
              <a:rPr lang="en-US" sz="2000"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latin typeface="Arial" panose="020B0604020202020204" pitchFamily="34" charset="0"/>
                <a:cs typeface="Arial" panose="020B0604020202020204" pitchFamily="34" charset="0"/>
              </a:rPr>
              <a:t>(</a:t>
            </a:r>
            <a:r>
              <a:rPr lang="en-US" sz="2000" b="1" dirty="0">
                <a:solidFill>
                  <a:srgbClr val="FF0000"/>
                </a:solidFill>
                <a:latin typeface="Arial" panose="020B0604020202020204" pitchFamily="34" charset="0"/>
                <a:cs typeface="Arial" panose="020B0604020202020204" pitchFamily="34" charset="0"/>
              </a:rPr>
              <a:t>Total for Question </a:t>
            </a:r>
            <a:r>
              <a:rPr lang="en-US" sz="2000" b="1" dirty="0" smtClean="0">
                <a:solidFill>
                  <a:srgbClr val="FF0000"/>
                </a:solidFill>
                <a:latin typeface="Arial" panose="020B0604020202020204" pitchFamily="34" charset="0"/>
                <a:cs typeface="Arial" panose="020B0604020202020204" pitchFamily="34" charset="0"/>
              </a:rPr>
              <a:t>3 </a:t>
            </a:r>
            <a:r>
              <a:rPr lang="en-US" sz="2000" b="1" dirty="0">
                <a:solidFill>
                  <a:srgbClr val="FF0000"/>
                </a:solidFill>
                <a:latin typeface="Arial" panose="020B0604020202020204" pitchFamily="34" charset="0"/>
                <a:cs typeface="Arial" panose="020B0604020202020204" pitchFamily="34" charset="0"/>
              </a:rPr>
              <a:t>= 4 marks)</a:t>
            </a:r>
            <a:endParaRPr lang="en-US" sz="2000" dirty="0">
              <a:solidFill>
                <a:srgbClr val="FF0000"/>
              </a:solidFill>
              <a:latin typeface="Arial" panose="020B0604020202020204" pitchFamily="34" charset="0"/>
              <a:cs typeface="Arial" panose="020B0604020202020204" pitchFamily="34" charset="0"/>
            </a:endParaRPr>
          </a:p>
        </p:txBody>
      </p:sp>
      <p:sp>
        <p:nvSpPr>
          <p:cNvPr id="4" name="TextBox 3">
            <a:hlinkClick r:id="rId3" action="ppaction://hlinkfile"/>
          </p:cNvPr>
          <p:cNvSpPr txBox="1"/>
          <p:nvPr/>
        </p:nvSpPr>
        <p:spPr>
          <a:xfrm>
            <a:off x="8244408" y="2269321"/>
            <a:ext cx="654346" cy="1015663"/>
          </a:xfrm>
          <a:prstGeom prst="rect">
            <a:avLst/>
          </a:prstGeom>
          <a:noFill/>
        </p:spPr>
        <p:txBody>
          <a:bodyPr wrap="none" rtlCol="0">
            <a:spAutoFit/>
          </a:bodyPr>
          <a:lstStyle/>
          <a:p>
            <a:r>
              <a:rPr lang="en-IE" sz="6000" b="1" dirty="0" smtClean="0">
                <a:solidFill>
                  <a:srgbClr val="FF0000"/>
                </a:solidFill>
              </a:rPr>
              <a:t>?</a:t>
            </a:r>
            <a:endParaRPr lang="en-GB" b="1"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4000" dirty="0" smtClean="0"/>
              <a:t>3.1 – Workforce Planning Factors</a:t>
            </a:r>
            <a:endParaRPr lang="en-US" sz="4000" dirty="0"/>
          </a:p>
        </p:txBody>
      </p:sp>
    </p:spTree>
    <p:extLst>
      <p:ext uri="{BB962C8B-B14F-4D97-AF65-F5344CB8AC3E}">
        <p14:creationId xmlns:p14="http://schemas.microsoft.com/office/powerpoint/2010/main" val="3707935721"/>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129375590"/>
              </p:ext>
            </p:extLst>
          </p:nvPr>
        </p:nvGraphicFramePr>
        <p:xfrm>
          <a:off x="323528" y="1124745"/>
          <a:ext cx="8496944" cy="5486400"/>
        </p:xfrm>
        <a:graphic>
          <a:graphicData uri="http://schemas.openxmlformats.org/drawingml/2006/table">
            <a:tbl>
              <a:tblPr firstRow="1" bandRow="1">
                <a:tableStyleId>{5C22544A-7EE6-4342-B048-85BDC9FD1C3A}</a:tableStyleId>
              </a:tblPr>
              <a:tblGrid>
                <a:gridCol w="648072"/>
                <a:gridCol w="7128792"/>
                <a:gridCol w="720080"/>
              </a:tblGrid>
              <a:tr h="456225">
                <a:tc>
                  <a:txBody>
                    <a:bodyPr/>
                    <a:lstStyle/>
                    <a:p>
                      <a:r>
                        <a:rPr lang="en-GB" sz="1800" dirty="0" smtClean="0">
                          <a:latin typeface="Arial" panose="020B0604020202020204" pitchFamily="34" charset="0"/>
                          <a:cs typeface="Arial" panose="020B0604020202020204" pitchFamily="34" charset="0"/>
                        </a:rPr>
                        <a:t>3.4 (a)</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r>
                        <a:rPr kumimoji="0" lang="en-US" sz="1400" b="0" i="0" u="none" strike="noStrike" kern="1200" baseline="0" dirty="0" smtClean="0">
                          <a:solidFill>
                            <a:schemeClr val="lt1"/>
                          </a:solidFill>
                          <a:latin typeface="Arial" panose="020B0604020202020204" pitchFamily="34" charset="0"/>
                          <a:ea typeface="+mn-ea"/>
                          <a:cs typeface="Arial" panose="020B0604020202020204" pitchFamily="34" charset="0"/>
                        </a:rPr>
                        <a:t>The most likely reason for Barclays to use internal recruitment is</a:t>
                      </a:r>
                    </a:p>
                    <a:p>
                      <a:r>
                        <a:rPr kumimoji="0" lang="en-US" sz="1400" b="0" i="0" u="none" strike="noStrike" kern="1200" baseline="0" dirty="0" smtClean="0">
                          <a:solidFill>
                            <a:schemeClr val="lt1"/>
                          </a:solidFill>
                          <a:latin typeface="Arial" panose="020B0604020202020204" pitchFamily="34" charset="0"/>
                          <a:ea typeface="+mn-ea"/>
                          <a:cs typeface="Arial" panose="020B0604020202020204" pitchFamily="34" charset="0"/>
                        </a:rPr>
                        <a:t>Answer: C (it can act as a motivation for staff)</a:t>
                      </a:r>
                    </a:p>
                  </a:txBody>
                  <a:tcPr marL="68580" marR="68580" marT="34290" marB="34290"/>
                </a:tc>
                <a:tc>
                  <a:txBody>
                    <a:bodyPr/>
                    <a:lstStyle/>
                    <a:p>
                      <a:pPr algn="ctr"/>
                      <a:r>
                        <a:rPr lang="en-GB" sz="1600" b="0" dirty="0" smtClean="0">
                          <a:latin typeface="Arial" panose="020B0604020202020204" pitchFamily="34" charset="0"/>
                          <a:cs typeface="Arial" panose="020B0604020202020204" pitchFamily="34" charset="0"/>
                        </a:rPr>
                        <a:t>1 mark</a:t>
                      </a:r>
                      <a:endParaRPr lang="en-GB" sz="1600" b="0" dirty="0">
                        <a:latin typeface="Arial" panose="020B0604020202020204" pitchFamily="34" charset="0"/>
                        <a:cs typeface="Arial" panose="020B0604020202020204" pitchFamily="34" charset="0"/>
                      </a:endParaRPr>
                    </a:p>
                  </a:txBody>
                  <a:tcPr marL="68580" marR="68580" marT="34290" marB="34290"/>
                </a:tc>
              </a:tr>
              <a:tr h="4656343">
                <a:tc>
                  <a:txBody>
                    <a:bodyPr/>
                    <a:lstStyle/>
                    <a:p>
                      <a:r>
                        <a:rPr lang="en-GB" sz="1500" dirty="0" smtClean="0">
                          <a:latin typeface="Arial" panose="020B0604020202020204" pitchFamily="34" charset="0"/>
                          <a:cs typeface="Arial" panose="020B0604020202020204" pitchFamily="34" charset="0"/>
                        </a:rPr>
                        <a:t>3.4 (b)</a:t>
                      </a:r>
                      <a:endParaRPr lang="en-GB" sz="1500" dirty="0">
                        <a:latin typeface="Arial" panose="020B0604020202020204" pitchFamily="34" charset="0"/>
                        <a:cs typeface="Arial" panose="020B0604020202020204" pitchFamily="34" charset="0"/>
                      </a:endParaRPr>
                    </a:p>
                  </a:txBody>
                  <a:tcPr marL="68580" marR="68580" marT="34290" marB="34290"/>
                </a:tc>
                <a:tc>
                  <a:txBody>
                    <a:bodyPr/>
                    <a:lstStyle/>
                    <a:p>
                      <a:pPr algn="just">
                        <a:spcAft>
                          <a:spcPts val="600"/>
                        </a:spcAft>
                      </a:pPr>
                      <a:r>
                        <a:rPr lang="en-US" sz="1500" b="1" i="0" u="none" strike="noStrike" baseline="0" dirty="0" smtClean="0">
                          <a:solidFill>
                            <a:srgbClr val="000000"/>
                          </a:solidFill>
                          <a:latin typeface="Arial" panose="020B0604020202020204" pitchFamily="34" charset="0"/>
                          <a:cs typeface="Arial" panose="020B0604020202020204" pitchFamily="34" charset="0"/>
                        </a:rPr>
                        <a:t>Explain why this answer is correct: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Definition of internal recruitment e.g. potential applicants are found from within the organisation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Staff may work harder if they can see that promotion prospects are available within the business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Without the prospect of promotion Barclays may lose key personnel and their skills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a:spcAft>
                          <a:spcPts val="600"/>
                        </a:spcAft>
                      </a:pPr>
                      <a:r>
                        <a:rPr lang="en-US" sz="1500" b="1" i="0" u="none" strike="noStrike" baseline="0" dirty="0" smtClean="0">
                          <a:solidFill>
                            <a:srgbClr val="000000"/>
                          </a:solidFill>
                          <a:latin typeface="Arial" panose="020B0604020202020204" pitchFamily="34" charset="0"/>
                          <a:cs typeface="Arial" panose="020B0604020202020204" pitchFamily="34" charset="0"/>
                        </a:rPr>
                        <a:t>Alternatively, up to two of the marks above can be achieved by explaining (not defining) distracters, for example: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A is wrong because more is known about an internal candidate because they already work within the business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B is wrong because it is limited to the size of the business rather than the whole sector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D is wrong because there is no need for using recruitment agencies/external advertising, which is costly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a:spcAft>
                          <a:spcPts val="600"/>
                        </a:spcAft>
                      </a:pPr>
                      <a:r>
                        <a:rPr lang="en-US" sz="1500" b="0" i="0" u="none" strike="noStrike" baseline="0" dirty="0" smtClean="0">
                          <a:solidFill>
                            <a:srgbClr val="000000"/>
                          </a:solidFill>
                          <a:latin typeface="Arial" panose="020B0604020202020204" pitchFamily="34" charset="0"/>
                          <a:cs typeface="Arial" panose="020B0604020202020204" pitchFamily="34" charset="0"/>
                        </a:rPr>
                        <a:t>Any acceptable answer that shows selective knowledge/understanding/application and/or development. </a:t>
                      </a:r>
                    </a:p>
                    <a:p>
                      <a:pPr>
                        <a:spcAft>
                          <a:spcPts val="600"/>
                        </a:spcAft>
                      </a:pPr>
                      <a:r>
                        <a:rPr lang="en-US" sz="1500" b="1" i="0" u="none" strike="noStrike" baseline="0" dirty="0" smtClean="0">
                          <a:solidFill>
                            <a:srgbClr val="000000"/>
                          </a:solidFill>
                          <a:latin typeface="Arial" panose="020B0604020202020204" pitchFamily="34" charset="0"/>
                          <a:cs typeface="Arial" panose="020B0604020202020204" pitchFamily="34" charset="0"/>
                        </a:rPr>
                        <a:t>N.B. up to 2 marks out of 3 may be gained for part (b) if part (a) is incorrect.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txBody>
                  <a:tcPr marL="68580" marR="68580" marT="34290" marB="34290"/>
                </a:tc>
                <a:tc>
                  <a:txBody>
                    <a:bodyPr/>
                    <a:lstStyle/>
                    <a:p>
                      <a:pPr algn="ctr"/>
                      <a:endParaRPr lang="en-GB" sz="1500" dirty="0" smtClean="0">
                        <a:latin typeface="Arial" panose="020B0604020202020204" pitchFamily="34" charset="0"/>
                        <a:cs typeface="Arial" panose="020B0604020202020204" pitchFamily="34" charset="0"/>
                      </a:endParaRPr>
                    </a:p>
                    <a:p>
                      <a:pPr algn="ctr"/>
                      <a:endParaRPr lang="en-GB" sz="1500" dirty="0" smtClean="0">
                        <a:latin typeface="Arial" panose="020B0604020202020204" pitchFamily="34" charset="0"/>
                        <a:cs typeface="Arial" panose="020B0604020202020204" pitchFamily="34" charset="0"/>
                      </a:endParaRPr>
                    </a:p>
                    <a:p>
                      <a:pPr algn="ctr"/>
                      <a:endParaRPr lang="en-GB" sz="1500" dirty="0" smtClean="0">
                        <a:latin typeface="Arial" panose="020B0604020202020204" pitchFamily="34" charset="0"/>
                        <a:cs typeface="Arial" panose="020B0604020202020204" pitchFamily="34" charset="0"/>
                      </a:endParaRPr>
                    </a:p>
                    <a:p>
                      <a:pPr algn="ctr"/>
                      <a:r>
                        <a:rPr lang="en-GB" sz="1500" dirty="0" smtClean="0">
                          <a:latin typeface="Arial" panose="020B0604020202020204" pitchFamily="34" charset="0"/>
                          <a:cs typeface="Arial" panose="020B0604020202020204" pitchFamily="34" charset="0"/>
                        </a:rPr>
                        <a:t>1-3 marks</a:t>
                      </a:r>
                    </a:p>
                    <a:p>
                      <a:pPr algn="ctr"/>
                      <a:endParaRPr lang="en-GB" sz="1500" dirty="0" smtClean="0">
                        <a:latin typeface="Arial" panose="020B0604020202020204" pitchFamily="34" charset="0"/>
                        <a:cs typeface="Arial" panose="020B0604020202020204" pitchFamily="34" charset="0"/>
                      </a:endParaRPr>
                    </a:p>
                    <a:p>
                      <a:pPr algn="ctr"/>
                      <a:endParaRPr lang="en-IE" sz="1500" dirty="0" smtClean="0">
                        <a:latin typeface="Arial" panose="020B0604020202020204" pitchFamily="34" charset="0"/>
                        <a:cs typeface="Arial" panose="020B0604020202020204" pitchFamily="34" charset="0"/>
                      </a:endParaRPr>
                    </a:p>
                    <a:p>
                      <a:pPr algn="ctr"/>
                      <a:endParaRPr lang="en-GB" sz="1500" dirty="0" smtClean="0">
                        <a:latin typeface="Arial" panose="020B0604020202020204" pitchFamily="34" charset="0"/>
                        <a:cs typeface="Arial" panose="020B0604020202020204" pitchFamily="34" charset="0"/>
                      </a:endParaRPr>
                    </a:p>
                    <a:p>
                      <a:pPr algn="ctr"/>
                      <a:endParaRPr lang="en-GB" sz="1500" dirty="0" smtClean="0">
                        <a:latin typeface="Arial" panose="020B0604020202020204" pitchFamily="34" charset="0"/>
                        <a:cs typeface="Arial" panose="020B0604020202020204" pitchFamily="34" charset="0"/>
                      </a:endParaRPr>
                    </a:p>
                    <a:p>
                      <a:pPr algn="ctr"/>
                      <a:endParaRPr lang="en-GB" sz="1500" dirty="0" smtClean="0">
                        <a:latin typeface="Arial" panose="020B0604020202020204" pitchFamily="34" charset="0"/>
                        <a:cs typeface="Arial" panose="020B0604020202020204" pitchFamily="34" charset="0"/>
                      </a:endParaRPr>
                    </a:p>
                    <a:p>
                      <a:pPr algn="ctr"/>
                      <a:endParaRPr lang="en-GB" sz="1500" dirty="0" smtClean="0">
                        <a:latin typeface="Arial" panose="020B0604020202020204" pitchFamily="34" charset="0"/>
                        <a:cs typeface="Arial" panose="020B0604020202020204" pitchFamily="34" charset="0"/>
                      </a:endParaRPr>
                    </a:p>
                    <a:p>
                      <a:pPr algn="ctr"/>
                      <a:endParaRPr lang="en-GB" sz="1500" dirty="0" smtClean="0">
                        <a:latin typeface="Arial" panose="020B0604020202020204" pitchFamily="34" charset="0"/>
                        <a:cs typeface="Arial" panose="020B0604020202020204" pitchFamily="34" charset="0"/>
                      </a:endParaRPr>
                    </a:p>
                    <a:p>
                      <a:pPr algn="ctr"/>
                      <a:endParaRPr lang="en-GB" sz="1500" dirty="0" smtClean="0">
                        <a:latin typeface="Arial" panose="020B0604020202020204" pitchFamily="34" charset="0"/>
                        <a:cs typeface="Arial" panose="020B0604020202020204" pitchFamily="34" charset="0"/>
                      </a:endParaRPr>
                    </a:p>
                    <a:p>
                      <a:pPr algn="ctr"/>
                      <a:endParaRPr lang="en-GB" sz="1500" dirty="0" smtClean="0">
                        <a:latin typeface="Arial" panose="020B0604020202020204" pitchFamily="34" charset="0"/>
                        <a:cs typeface="Arial" panose="020B0604020202020204" pitchFamily="34" charset="0"/>
                      </a:endParaRPr>
                    </a:p>
                    <a:p>
                      <a:pPr algn="ctr"/>
                      <a:endParaRPr lang="en-GB" sz="1500" dirty="0" smtClean="0">
                        <a:latin typeface="Arial" panose="020B0604020202020204" pitchFamily="34" charset="0"/>
                        <a:cs typeface="Arial" panose="020B0604020202020204" pitchFamily="34" charset="0"/>
                      </a:endParaRPr>
                    </a:p>
                    <a:p>
                      <a:pPr algn="ctr"/>
                      <a:endParaRPr lang="en-GB" sz="1500" dirty="0" smtClean="0">
                        <a:latin typeface="Arial" panose="020B0604020202020204" pitchFamily="34" charset="0"/>
                        <a:cs typeface="Arial" panose="020B0604020202020204" pitchFamily="34" charset="0"/>
                      </a:endParaRPr>
                    </a:p>
                    <a:p>
                      <a:pPr algn="ctr"/>
                      <a:endParaRPr lang="en-GB" sz="1500" dirty="0" smtClean="0">
                        <a:latin typeface="Arial" panose="020B0604020202020204" pitchFamily="34" charset="0"/>
                        <a:cs typeface="Arial" panose="020B0604020202020204" pitchFamily="34" charset="0"/>
                      </a:endParaRPr>
                    </a:p>
                    <a:p>
                      <a:pPr algn="ctr"/>
                      <a:endParaRPr lang="en-GB" sz="1500" dirty="0" smtClean="0">
                        <a:latin typeface="Arial" panose="020B0604020202020204" pitchFamily="34" charset="0"/>
                        <a:cs typeface="Arial" panose="020B0604020202020204" pitchFamily="34" charset="0"/>
                      </a:endParaRPr>
                    </a:p>
                    <a:p>
                      <a:pPr algn="ctr"/>
                      <a:endParaRPr lang="en-GB" sz="1500" dirty="0" smtClean="0">
                        <a:latin typeface="Arial" panose="020B0604020202020204" pitchFamily="34" charset="0"/>
                        <a:cs typeface="Arial" panose="020B0604020202020204" pitchFamily="34" charset="0"/>
                      </a:endParaRPr>
                    </a:p>
                    <a:p>
                      <a:pPr algn="ctr"/>
                      <a:r>
                        <a:rPr lang="en-GB" sz="1500" dirty="0" smtClean="0">
                          <a:latin typeface="Arial" panose="020B0604020202020204" pitchFamily="34" charset="0"/>
                          <a:cs typeface="Arial" panose="020B0604020202020204" pitchFamily="34" charset="0"/>
                        </a:rPr>
                        <a:t>Total 4</a:t>
                      </a:r>
                      <a:r>
                        <a:rPr lang="en-GB" sz="1500" baseline="0" dirty="0" smtClean="0">
                          <a:latin typeface="Arial" panose="020B0604020202020204" pitchFamily="34" charset="0"/>
                          <a:cs typeface="Arial" panose="020B0604020202020204" pitchFamily="34" charset="0"/>
                        </a:rPr>
                        <a:t> marks</a:t>
                      </a:r>
                      <a:endParaRPr lang="en-GB" sz="1500" dirty="0" smtClean="0">
                        <a:latin typeface="Arial" panose="020B0604020202020204" pitchFamily="34" charset="0"/>
                        <a:cs typeface="Arial" panose="020B0604020202020204" pitchFamily="34" charset="0"/>
                      </a:endParaRPr>
                    </a:p>
                  </a:txBody>
                  <a:tcPr marL="68580" marR="68580" marT="34290" marB="34290"/>
                </a:tc>
              </a:tr>
            </a:tbl>
          </a:graphicData>
        </a:graphic>
      </p:graphicFrame>
      <p:sp>
        <p:nvSpPr>
          <p:cNvPr id="5" name="TextBox 4">
            <a:hlinkClick r:id="rId3" action="ppaction://hlinkfile"/>
          </p:cNvPr>
          <p:cNvSpPr txBox="1"/>
          <p:nvPr/>
        </p:nvSpPr>
        <p:spPr>
          <a:xfrm>
            <a:off x="8100392" y="1621249"/>
            <a:ext cx="654346" cy="1015663"/>
          </a:xfrm>
          <a:prstGeom prst="rect">
            <a:avLst/>
          </a:prstGeom>
          <a:noFill/>
        </p:spPr>
        <p:txBody>
          <a:bodyPr wrap="none" rtlCol="0">
            <a:spAutoFit/>
          </a:bodyPr>
          <a:lstStyle/>
          <a:p>
            <a:r>
              <a:rPr lang="en-IE" sz="6000" b="1" dirty="0" smtClean="0">
                <a:solidFill>
                  <a:srgbClr val="FF0000"/>
                </a:solidFill>
              </a:rPr>
              <a:t>?</a:t>
            </a:r>
            <a:endParaRPr lang="en-GB" b="1" dirty="0">
              <a:solidFill>
                <a:srgbClr val="FF0000"/>
              </a:solidFill>
            </a:endParaRPr>
          </a:p>
        </p:txBody>
      </p:sp>
      <p:sp>
        <p:nvSpPr>
          <p:cNvPr id="7" name="Title 2"/>
          <p:cNvSpPr>
            <a:spLocks noGrp="1"/>
          </p:cNvSpPr>
          <p:nvPr>
            <p:ph type="title"/>
          </p:nvPr>
        </p:nvSpPr>
        <p:spPr>
          <a:xfrm>
            <a:off x="70266" y="72008"/>
            <a:ext cx="8859452" cy="548680"/>
          </a:xfrm>
        </p:spPr>
        <p:txBody>
          <a:bodyPr>
            <a:noAutofit/>
          </a:bodyPr>
          <a:lstStyle/>
          <a:p>
            <a:r>
              <a:rPr lang="en-US" sz="4000" dirty="0" smtClean="0"/>
              <a:t>3.1 – Workforce Planning Factors</a:t>
            </a:r>
            <a:endParaRPr lang="en-US" sz="4000" dirty="0"/>
          </a:p>
        </p:txBody>
      </p:sp>
    </p:spTree>
    <p:extLst>
      <p:ext uri="{BB962C8B-B14F-4D97-AF65-F5344CB8AC3E}">
        <p14:creationId xmlns:p14="http://schemas.microsoft.com/office/powerpoint/2010/main" val="1702052515"/>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5525" y="1124744"/>
            <a:ext cx="8586955" cy="5286062"/>
          </a:xfrm>
          <a:prstGeom prst="rect">
            <a:avLst/>
          </a:prstGeom>
        </p:spPr>
        <p:txBody>
          <a:bodyPr wrap="square">
            <a:spAutoFit/>
          </a:bodyPr>
          <a:lstStyle/>
          <a:p>
            <a:pPr marL="342900" indent="-342900">
              <a:spcAft>
                <a:spcPts val="300"/>
              </a:spcAft>
              <a:buClr>
                <a:schemeClr val="accent6">
                  <a:lumMod val="50000"/>
                </a:schemeClr>
              </a:buClr>
              <a:buFont typeface="Wingdings 3" panose="05040102010807070707" pitchFamily="18" charset="2"/>
              <a:buChar char=""/>
              <a:tabLst>
                <a:tab pos="6259116" algn="r"/>
              </a:tabLst>
            </a:pPr>
            <a:r>
              <a:rPr lang="en-US" sz="2000" b="1" dirty="0" smtClean="0">
                <a:solidFill>
                  <a:srgbClr val="FF0000"/>
                </a:solidFill>
                <a:latin typeface="Arial" panose="020B0604020202020204" pitchFamily="34" charset="0"/>
                <a:cs typeface="Arial" panose="020B0604020202020204" pitchFamily="34" charset="0"/>
              </a:rPr>
              <a:t>Task 3.5</a:t>
            </a:r>
            <a:r>
              <a:rPr lang="en-US" sz="2000" dirty="0" smtClean="0">
                <a:solidFill>
                  <a:srgbClr val="FF0000"/>
                </a:solidFill>
                <a:latin typeface="Arial" panose="020B0604020202020204" pitchFamily="34" charset="0"/>
                <a:cs typeface="Arial" panose="020B0604020202020204" pitchFamily="34" charset="0"/>
              </a:rPr>
              <a:t> - (a</a:t>
            </a:r>
            <a:r>
              <a:rPr lang="en-US" sz="2000" dirty="0">
                <a:solidFill>
                  <a:srgbClr val="FF0000"/>
                </a:solidFill>
                <a:latin typeface="Arial" panose="020B0604020202020204" pitchFamily="34" charset="0"/>
                <a:cs typeface="Arial" panose="020B0604020202020204" pitchFamily="34" charset="0"/>
              </a:rPr>
              <a:t>) IBM offers all of its graduate employees training and development </a:t>
            </a:r>
            <a:r>
              <a:rPr lang="en-US" sz="2000" dirty="0" err="1" smtClean="0">
                <a:solidFill>
                  <a:srgbClr val="FF0000"/>
                </a:solidFill>
                <a:latin typeface="Arial" panose="020B0604020202020204" pitchFamily="34" charset="0"/>
                <a:cs typeface="Arial" panose="020B0604020202020204" pitchFamily="34" charset="0"/>
              </a:rPr>
              <a:t>programmes</a:t>
            </a:r>
            <a:r>
              <a:rPr lang="en-US" sz="2000" dirty="0" smtClean="0">
                <a:solidFill>
                  <a:srgbClr val="FF0000"/>
                </a:solidFill>
                <a:latin typeface="Arial" panose="020B0604020202020204" pitchFamily="34" charset="0"/>
                <a:cs typeface="Arial" panose="020B0604020202020204" pitchFamily="34" charset="0"/>
              </a:rPr>
              <a:t>, including </a:t>
            </a:r>
            <a:r>
              <a:rPr lang="en-US" sz="2000" dirty="0">
                <a:solidFill>
                  <a:srgbClr val="FF0000"/>
                </a:solidFill>
                <a:latin typeface="Arial" panose="020B0604020202020204" pitchFamily="34" charset="0"/>
                <a:cs typeface="Arial" panose="020B0604020202020204" pitchFamily="34" charset="0"/>
              </a:rPr>
              <a:t>a one-day induction </a:t>
            </a:r>
            <a:r>
              <a:rPr lang="en-US" sz="2000" dirty="0" smtClean="0">
                <a:solidFill>
                  <a:srgbClr val="FF0000"/>
                </a:solidFill>
                <a:latin typeface="Arial" panose="020B0604020202020204" pitchFamily="34" charset="0"/>
                <a:cs typeface="Arial" panose="020B0604020202020204" pitchFamily="34" charset="0"/>
              </a:rPr>
              <a:t>course.</a:t>
            </a:r>
            <a:br>
              <a:rPr lang="en-US" sz="2000" dirty="0" smtClean="0">
                <a:solidFill>
                  <a:srgbClr val="FF0000"/>
                </a:solidFill>
                <a:latin typeface="Arial" panose="020B0604020202020204" pitchFamily="34" charset="0"/>
                <a:cs typeface="Arial" panose="020B0604020202020204" pitchFamily="34" charset="0"/>
              </a:rPr>
            </a:br>
            <a:r>
              <a:rPr lang="en-US" sz="2000" dirty="0" smtClean="0">
                <a:solidFill>
                  <a:srgbClr val="FF0000"/>
                </a:solidFill>
                <a:latin typeface="Arial" panose="020B0604020202020204" pitchFamily="34" charset="0"/>
                <a:cs typeface="Arial" panose="020B0604020202020204" pitchFamily="34" charset="0"/>
              </a:rPr>
              <a:t>An </a:t>
            </a:r>
            <a:r>
              <a:rPr lang="en-US" sz="2000" dirty="0">
                <a:solidFill>
                  <a:srgbClr val="FF0000"/>
                </a:solidFill>
                <a:latin typeface="Arial" panose="020B0604020202020204" pitchFamily="34" charset="0"/>
                <a:cs typeface="Arial" panose="020B0604020202020204" pitchFamily="34" charset="0"/>
              </a:rPr>
              <a:t>induction course is most likely to involve</a:t>
            </a:r>
            <a:r>
              <a:rPr lang="en-US" sz="2000" dirty="0" smtClean="0">
                <a:solidFill>
                  <a:srgbClr val="FF0000"/>
                </a:solidFill>
                <a:latin typeface="Arial" panose="020B0604020202020204" pitchFamily="34" charset="0"/>
                <a:cs typeface="Arial" panose="020B0604020202020204" pitchFamily="34" charset="0"/>
              </a:rPr>
              <a:t>	(1)</a:t>
            </a:r>
          </a:p>
          <a:p>
            <a:pPr marL="804863" indent="-342900">
              <a:spcAft>
                <a:spcPts val="300"/>
              </a:spcAft>
              <a:buClr>
                <a:schemeClr val="accent6">
                  <a:lumMod val="50000"/>
                </a:schemeClr>
              </a:buClr>
              <a:buFont typeface="+mj-lt"/>
              <a:buAutoNum type="alphaUcPeriod"/>
              <a:tabLst>
                <a:tab pos="6259116" algn="r"/>
              </a:tabLst>
            </a:pPr>
            <a:r>
              <a:rPr lang="en-US" sz="2000" dirty="0">
                <a:solidFill>
                  <a:srgbClr val="FF0000"/>
                </a:solidFill>
                <a:latin typeface="Arial" panose="020B0604020202020204" pitchFamily="34" charset="0"/>
                <a:cs typeface="Arial" panose="020B0604020202020204" pitchFamily="34" charset="0"/>
              </a:rPr>
              <a:t>evening classes at college</a:t>
            </a:r>
          </a:p>
          <a:p>
            <a:pPr marL="804863" indent="-342900">
              <a:spcAft>
                <a:spcPts val="300"/>
              </a:spcAft>
              <a:buClr>
                <a:schemeClr val="accent6">
                  <a:lumMod val="50000"/>
                </a:schemeClr>
              </a:buClr>
              <a:buFont typeface="+mj-lt"/>
              <a:buAutoNum type="alphaUcPeriod"/>
              <a:tabLst>
                <a:tab pos="6259116" algn="r"/>
              </a:tabLst>
            </a:pPr>
            <a:r>
              <a:rPr lang="en-US" sz="2000" dirty="0">
                <a:solidFill>
                  <a:srgbClr val="FF0000"/>
                </a:solidFill>
                <a:latin typeface="Arial" panose="020B0604020202020204" pitchFamily="34" charset="0"/>
                <a:cs typeface="Arial" panose="020B0604020202020204" pitchFamily="34" charset="0"/>
              </a:rPr>
              <a:t>B meeting new colleagues</a:t>
            </a:r>
          </a:p>
          <a:p>
            <a:pPr marL="804863" indent="-342900">
              <a:spcAft>
                <a:spcPts val="300"/>
              </a:spcAft>
              <a:buClr>
                <a:schemeClr val="accent6">
                  <a:lumMod val="50000"/>
                </a:schemeClr>
              </a:buClr>
              <a:buFont typeface="+mj-lt"/>
              <a:buAutoNum type="alphaUcPeriod"/>
              <a:tabLst>
                <a:tab pos="6259116" algn="r"/>
              </a:tabLst>
            </a:pPr>
            <a:r>
              <a:rPr lang="en-US" sz="2000" dirty="0">
                <a:solidFill>
                  <a:srgbClr val="FF0000"/>
                </a:solidFill>
                <a:latin typeface="Arial" panose="020B0604020202020204" pitchFamily="34" charset="0"/>
                <a:cs typeface="Arial" panose="020B0604020202020204" pitchFamily="34" charset="0"/>
              </a:rPr>
              <a:t>C a job rotation </a:t>
            </a:r>
            <a:r>
              <a:rPr lang="en-US" sz="2000" dirty="0" err="1">
                <a:solidFill>
                  <a:srgbClr val="FF0000"/>
                </a:solidFill>
                <a:latin typeface="Arial" panose="020B0604020202020204" pitchFamily="34" charset="0"/>
                <a:cs typeface="Arial" panose="020B0604020202020204" pitchFamily="34" charset="0"/>
              </a:rPr>
              <a:t>programme</a:t>
            </a:r>
            <a:endParaRPr lang="en-US" sz="2000" dirty="0">
              <a:solidFill>
                <a:srgbClr val="FF0000"/>
              </a:solidFill>
              <a:latin typeface="Arial" panose="020B0604020202020204" pitchFamily="34" charset="0"/>
              <a:cs typeface="Arial" panose="020B0604020202020204" pitchFamily="34" charset="0"/>
            </a:endParaRPr>
          </a:p>
          <a:p>
            <a:pPr marL="804863" indent="-342900">
              <a:spcAft>
                <a:spcPts val="300"/>
              </a:spcAft>
              <a:buClr>
                <a:schemeClr val="accent6">
                  <a:lumMod val="50000"/>
                </a:schemeClr>
              </a:buClr>
              <a:buFont typeface="+mj-lt"/>
              <a:buAutoNum type="alphaUcPeriod"/>
              <a:tabLst>
                <a:tab pos="6259116" algn="r"/>
              </a:tabLst>
            </a:pPr>
            <a:r>
              <a:rPr lang="en-US" sz="2000" dirty="0">
                <a:solidFill>
                  <a:srgbClr val="FF0000"/>
                </a:solidFill>
                <a:latin typeface="Arial" panose="020B0604020202020204" pitchFamily="34" charset="0"/>
                <a:cs typeface="Arial" panose="020B0604020202020204" pitchFamily="34" charset="0"/>
              </a:rPr>
              <a:t>D a staff appraisal </a:t>
            </a:r>
            <a:r>
              <a:rPr lang="en-US" sz="2000" dirty="0" smtClean="0">
                <a:solidFill>
                  <a:srgbClr val="FF0000"/>
                </a:solidFill>
                <a:latin typeface="Arial" panose="020B0604020202020204" pitchFamily="34" charset="0"/>
                <a:cs typeface="Arial" panose="020B0604020202020204" pitchFamily="34" charset="0"/>
              </a:rPr>
              <a:t>meeting</a:t>
            </a:r>
          </a:p>
          <a:p>
            <a:pPr marL="461963">
              <a:spcAft>
                <a:spcPts val="300"/>
              </a:spcAft>
              <a:buClr>
                <a:schemeClr val="accent6">
                  <a:lumMod val="50000"/>
                </a:scheme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Answer [   ]</a:t>
            </a:r>
            <a:r>
              <a:rPr lang="en-US" sz="2000" dirty="0">
                <a:solidFill>
                  <a:srgbClr val="FF0000"/>
                </a:solidFill>
                <a:latin typeface="Arial" panose="020B0604020202020204" pitchFamily="34" charset="0"/>
                <a:cs typeface="Arial" panose="020B0604020202020204" pitchFamily="34" charset="0"/>
              </a:rPr>
              <a:t>	</a:t>
            </a:r>
            <a:r>
              <a:rPr lang="en-US" sz="2000" dirty="0" smtClean="0">
                <a:solidFill>
                  <a:srgbClr val="FF0000"/>
                </a:solidFill>
                <a:latin typeface="Arial" panose="020B0604020202020204" pitchFamily="34" charset="0"/>
                <a:cs typeface="Arial" panose="020B0604020202020204" pitchFamily="34" charset="0"/>
              </a:rPr>
              <a:t> </a:t>
            </a:r>
          </a:p>
          <a:p>
            <a:pPr>
              <a:spcAft>
                <a:spcPts val="300"/>
              </a:spcAft>
              <a:buClr>
                <a:schemeClr val="accent6">
                  <a:lumMod val="50000"/>
                </a:scheme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(b) Explain </a:t>
            </a:r>
            <a:r>
              <a:rPr lang="en-US" sz="2000" dirty="0">
                <a:solidFill>
                  <a:srgbClr val="FF0000"/>
                </a:solidFill>
                <a:latin typeface="Arial" panose="020B0604020202020204" pitchFamily="34" charset="0"/>
                <a:cs typeface="Arial" panose="020B0604020202020204" pitchFamily="34" charset="0"/>
              </a:rPr>
              <a:t>why this answer is correct</a:t>
            </a:r>
            <a:r>
              <a:rPr lang="en-US" sz="2000" dirty="0" smtClean="0">
                <a:solidFill>
                  <a:srgbClr val="FF0000"/>
                </a:solidFill>
                <a:latin typeface="Arial" panose="020B0604020202020204" pitchFamily="34" charset="0"/>
                <a:cs typeface="Arial" panose="020B0604020202020204" pitchFamily="34" charset="0"/>
              </a:rPr>
              <a:t>.</a:t>
            </a:r>
            <a:r>
              <a:rPr lang="en-US" sz="2000" dirty="0">
                <a:solidFill>
                  <a:srgbClr val="FF0000"/>
                </a:solidFill>
                <a:latin typeface="Arial" panose="020B0604020202020204" pitchFamily="34" charset="0"/>
                <a:cs typeface="Arial" panose="020B0604020202020204" pitchFamily="34" charset="0"/>
              </a:rPr>
              <a:t> </a:t>
            </a:r>
            <a:r>
              <a:rPr lang="en-US" sz="2000" dirty="0" smtClean="0">
                <a:solidFill>
                  <a:srgbClr val="FF0000"/>
                </a:solidFill>
                <a:latin typeface="Arial" panose="020B0604020202020204" pitchFamily="34" charset="0"/>
                <a:cs typeface="Arial" panose="020B0604020202020204" pitchFamily="34" charset="0"/>
              </a:rPr>
              <a:t>                        (</a:t>
            </a:r>
            <a:r>
              <a:rPr lang="en-US" sz="2000" dirty="0">
                <a:solidFill>
                  <a:srgbClr val="FF0000"/>
                </a:solidFill>
                <a:latin typeface="Arial" panose="020B0604020202020204" pitchFamily="34" charset="0"/>
                <a:cs typeface="Arial" panose="020B0604020202020204" pitchFamily="34" charset="0"/>
              </a:rPr>
              <a:t>3</a:t>
            </a:r>
            <a:r>
              <a:rPr lang="en-US" sz="2000" dirty="0" smtClean="0">
                <a:solidFill>
                  <a:srgbClr val="FF0000"/>
                </a:solidFill>
                <a:latin typeface="Arial" panose="020B0604020202020204" pitchFamily="34" charset="0"/>
                <a:cs typeface="Arial" panose="020B0604020202020204" pitchFamily="34" charset="0"/>
              </a:rPr>
              <a:t>)</a:t>
            </a:r>
          </a:p>
          <a:p>
            <a:pPr>
              <a:spcAft>
                <a:spcPts val="300"/>
              </a:spcAft>
              <a:buClr>
                <a:schemeClr val="accent6">
                  <a:lumMod val="50000"/>
                </a:schemeClr>
              </a:buClr>
              <a:tabLst>
                <a:tab pos="6259116" algn="r"/>
              </a:tabLst>
            </a:pPr>
            <a:r>
              <a:rPr lang="en-US" sz="2000" dirty="0">
                <a:solidFill>
                  <a:srgbClr val="FF0000"/>
                </a:solidFill>
                <a:latin typeface="Arial" panose="020B0604020202020204" pitchFamily="34" charset="0"/>
                <a:cs typeface="Arial" panose="020B0604020202020204" pitchFamily="34" charset="0"/>
              </a:rPr>
              <a:t>___________________________________________________________</a:t>
            </a:r>
            <a:r>
              <a:rPr lang="en-US" sz="2000"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latin typeface="Arial" panose="020B0604020202020204" pitchFamily="34" charset="0"/>
                <a:cs typeface="Arial" panose="020B0604020202020204" pitchFamily="34" charset="0"/>
              </a:rPr>
              <a:t>(</a:t>
            </a:r>
            <a:r>
              <a:rPr lang="en-US" sz="2000" b="1" dirty="0">
                <a:solidFill>
                  <a:srgbClr val="FF0000"/>
                </a:solidFill>
                <a:latin typeface="Arial" panose="020B0604020202020204" pitchFamily="34" charset="0"/>
                <a:cs typeface="Arial" panose="020B0604020202020204" pitchFamily="34" charset="0"/>
              </a:rPr>
              <a:t>Total for Question </a:t>
            </a:r>
            <a:r>
              <a:rPr lang="en-US" sz="2000" b="1" dirty="0" smtClean="0">
                <a:solidFill>
                  <a:srgbClr val="FF0000"/>
                </a:solidFill>
                <a:latin typeface="Arial" panose="020B0604020202020204" pitchFamily="34" charset="0"/>
                <a:cs typeface="Arial" panose="020B0604020202020204" pitchFamily="34" charset="0"/>
              </a:rPr>
              <a:t>3 </a:t>
            </a:r>
            <a:r>
              <a:rPr lang="en-US" sz="2000" b="1" dirty="0">
                <a:solidFill>
                  <a:srgbClr val="FF0000"/>
                </a:solidFill>
                <a:latin typeface="Arial" panose="020B0604020202020204" pitchFamily="34" charset="0"/>
                <a:cs typeface="Arial" panose="020B0604020202020204" pitchFamily="34" charset="0"/>
              </a:rPr>
              <a:t>= 4 marks)</a:t>
            </a:r>
            <a:endParaRPr lang="en-US" sz="2000" dirty="0">
              <a:solidFill>
                <a:srgbClr val="FF0000"/>
              </a:solidFill>
              <a:latin typeface="Arial" panose="020B0604020202020204" pitchFamily="34" charset="0"/>
              <a:cs typeface="Arial" panose="020B0604020202020204" pitchFamily="34" charset="0"/>
            </a:endParaRPr>
          </a:p>
        </p:txBody>
      </p:sp>
      <p:sp>
        <p:nvSpPr>
          <p:cNvPr id="4" name="TextBox 3">
            <a:hlinkClick r:id="rId3" action="ppaction://hlinkfile"/>
          </p:cNvPr>
          <p:cNvSpPr txBox="1"/>
          <p:nvPr/>
        </p:nvSpPr>
        <p:spPr>
          <a:xfrm>
            <a:off x="8244408" y="1549241"/>
            <a:ext cx="654346" cy="1015663"/>
          </a:xfrm>
          <a:prstGeom prst="rect">
            <a:avLst/>
          </a:prstGeom>
          <a:noFill/>
        </p:spPr>
        <p:txBody>
          <a:bodyPr wrap="none" rtlCol="0">
            <a:spAutoFit/>
          </a:bodyPr>
          <a:lstStyle/>
          <a:p>
            <a:r>
              <a:rPr lang="en-IE" sz="6000" b="1" dirty="0" smtClean="0">
                <a:solidFill>
                  <a:srgbClr val="FF0000"/>
                </a:solidFill>
              </a:rPr>
              <a:t>?</a:t>
            </a:r>
            <a:endParaRPr lang="en-GB" b="1"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4000" dirty="0" smtClean="0"/>
              <a:t>3.1 – Workforce Planning Factors</a:t>
            </a:r>
            <a:endParaRPr lang="en-US" sz="4000" dirty="0"/>
          </a:p>
        </p:txBody>
      </p:sp>
    </p:spTree>
    <p:extLst>
      <p:ext uri="{BB962C8B-B14F-4D97-AF65-F5344CB8AC3E}">
        <p14:creationId xmlns:p14="http://schemas.microsoft.com/office/powerpoint/2010/main" val="3180530111"/>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284160216"/>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3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340" baseline="0" dirty="0" smtClean="0">
                          <a:solidFill>
                            <a:srgbClr val="FF0000"/>
                          </a:solidFill>
                          <a:effectLst/>
                          <a:latin typeface="Arial" pitchFamily="34" charset="0"/>
                          <a:ea typeface="Times New Roman"/>
                          <a:cs typeface="Arial" pitchFamily="34" charset="0"/>
                        </a:rPr>
                        <a:t>How often has your teacher been missing from the lesson.</a:t>
                      </a:r>
                    </a:p>
                    <a:p>
                      <a:pPr marL="177800" indent="-177800" algn="l">
                        <a:spcAft>
                          <a:spcPts val="600"/>
                        </a:spcAft>
                        <a:buFontTx/>
                        <a:buBlip>
                          <a:blip r:embed="rId3"/>
                        </a:buBlip>
                      </a:pPr>
                      <a:r>
                        <a:rPr lang="en-GB" sz="1340" baseline="0" dirty="0" smtClean="0">
                          <a:solidFill>
                            <a:schemeClr val="tx1"/>
                          </a:solidFill>
                          <a:effectLst/>
                          <a:latin typeface="Arial" pitchFamily="34" charset="0"/>
                          <a:ea typeface="Times New Roman"/>
                          <a:cs typeface="Arial" pitchFamily="34" charset="0"/>
                        </a:rPr>
                        <a:t>Is your work ability lowered with a cover teacher.</a:t>
                      </a:r>
                    </a:p>
                    <a:p>
                      <a:pPr marL="177800" indent="-177800" algn="l">
                        <a:spcAft>
                          <a:spcPts val="600"/>
                        </a:spcAft>
                        <a:buFontTx/>
                        <a:buBlip>
                          <a:blip r:embed="rId3"/>
                        </a:buBlip>
                      </a:pPr>
                      <a:r>
                        <a:rPr lang="en-GB" sz="1340" baseline="0" dirty="0" smtClean="0">
                          <a:solidFill>
                            <a:srgbClr val="FF0000"/>
                          </a:solidFill>
                          <a:effectLst/>
                          <a:latin typeface="Arial" pitchFamily="34" charset="0"/>
                          <a:ea typeface="Times New Roman"/>
                          <a:cs typeface="Arial" pitchFamily="34" charset="0"/>
                        </a:rPr>
                        <a:t>Are some lessons worse than others for the teachers to be missing.</a:t>
                      </a:r>
                    </a:p>
                    <a:p>
                      <a:pPr marL="177800" indent="-177800" algn="l">
                        <a:spcAft>
                          <a:spcPts val="600"/>
                        </a:spcAft>
                        <a:buFontTx/>
                        <a:buBlip>
                          <a:blip r:embed="rId3"/>
                        </a:buBlip>
                      </a:pPr>
                      <a:r>
                        <a:rPr lang="en-GB" sz="1340" baseline="0" dirty="0" smtClean="0">
                          <a:solidFill>
                            <a:schemeClr val="tx1"/>
                          </a:solidFill>
                          <a:effectLst/>
                          <a:latin typeface="Arial" pitchFamily="34" charset="0"/>
                          <a:ea typeface="Times New Roman"/>
                          <a:cs typeface="Arial" pitchFamily="34" charset="0"/>
                        </a:rPr>
                        <a:t>Is the situation getting better or worse within your school for staff absenteeism.</a:t>
                      </a:r>
                    </a:p>
                    <a:p>
                      <a:pPr marL="177800" indent="-177800" algn="l">
                        <a:spcAft>
                          <a:spcPts val="600"/>
                        </a:spcAft>
                        <a:buFontTx/>
                        <a:buBlip>
                          <a:blip r:embed="rId3"/>
                        </a:buBlip>
                      </a:pPr>
                      <a:r>
                        <a:rPr lang="en-GB" sz="1340" baseline="0" dirty="0" smtClean="0">
                          <a:solidFill>
                            <a:srgbClr val="FF0000"/>
                          </a:solidFill>
                          <a:effectLst/>
                          <a:latin typeface="Arial" pitchFamily="34" charset="0"/>
                          <a:ea typeface="Times New Roman"/>
                          <a:cs typeface="Arial" pitchFamily="34" charset="0"/>
                        </a:rPr>
                        <a:t>Is it your fault?</a:t>
                      </a:r>
                    </a:p>
                    <a:p>
                      <a:pPr marL="177800" indent="-177800" algn="l">
                        <a:spcAft>
                          <a:spcPts val="600"/>
                        </a:spcAft>
                        <a:buFontTx/>
                        <a:buBlip>
                          <a:blip r:embed="rId3"/>
                        </a:buBlip>
                      </a:pPr>
                      <a:r>
                        <a:rPr lang="en-GB" sz="1340" baseline="0" dirty="0" smtClean="0">
                          <a:solidFill>
                            <a:schemeClr val="tx1"/>
                          </a:solidFill>
                          <a:effectLst/>
                          <a:latin typeface="Arial" pitchFamily="34" charset="0"/>
                          <a:ea typeface="Times New Roman"/>
                          <a:cs typeface="Arial" pitchFamily="34" charset="0"/>
                        </a:rPr>
                        <a:t>Do you judge the school on the quality of your teachers.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958554"/>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660" dirty="0" smtClean="0"/>
              <a:t>Every company has their own methods in place for using </a:t>
            </a:r>
            <a:r>
              <a:rPr lang="en-US" sz="1660" dirty="0"/>
              <a:t>workforce performance </a:t>
            </a:r>
            <a:r>
              <a:rPr lang="en-US" sz="1660" dirty="0" smtClean="0"/>
              <a:t>data, either through performance reviews, observations, progress checks and CPD. The kind of data is used to calculate </a:t>
            </a:r>
            <a:r>
              <a:rPr lang="en-US" sz="1660" dirty="0"/>
              <a:t>and interpret measures of </a:t>
            </a:r>
            <a:r>
              <a:rPr lang="en-US" sz="1660" dirty="0" smtClean="0"/>
              <a:t>workforce performance. For example:</a:t>
            </a:r>
            <a:endParaRPr lang="en-US" sz="1660" dirty="0"/>
          </a:p>
          <a:p>
            <a:pPr marL="719138" lvl="1" indent="-342900">
              <a:spcAft>
                <a:spcPts val="600"/>
              </a:spcAft>
              <a:buClr>
                <a:srgbClr val="00B050"/>
              </a:buClr>
              <a:buFont typeface="Courier New" panose="02070309020205020404" pitchFamily="49" charset="0"/>
              <a:buChar char="o"/>
            </a:pPr>
            <a:r>
              <a:rPr lang="en-US" sz="1660" b="1" dirty="0" smtClean="0"/>
              <a:t>Absenteeism</a:t>
            </a:r>
            <a:r>
              <a:rPr lang="en-US" sz="1660" dirty="0" smtClean="0"/>
              <a:t> – How many times an employee has been absent, paid or unpaid, this links often to loyalty issues, the need for alternative working methods, and can question motivation.</a:t>
            </a:r>
            <a:endParaRPr lang="en-US" sz="1660" dirty="0"/>
          </a:p>
          <a:p>
            <a:pPr marL="719138" lvl="1" indent="-342900">
              <a:spcAft>
                <a:spcPts val="600"/>
              </a:spcAft>
              <a:buClr>
                <a:srgbClr val="00B050"/>
              </a:buClr>
              <a:buFont typeface="Courier New" panose="02070309020205020404" pitchFamily="49" charset="0"/>
              <a:buChar char="o"/>
            </a:pPr>
            <a:r>
              <a:rPr lang="en-US" sz="1660" b="1" dirty="0" smtClean="0"/>
              <a:t>Labour turnover </a:t>
            </a:r>
            <a:r>
              <a:rPr lang="en-US" sz="1660" dirty="0" smtClean="0"/>
              <a:t>– How often the company loses staff and for what reasons</a:t>
            </a:r>
            <a:r>
              <a:rPr lang="en-US" sz="1660" dirty="0"/>
              <a:t>. Labour turnover is defined as the proportion of a firm's workforce that leaves during the course of a </a:t>
            </a:r>
            <a:r>
              <a:rPr lang="en-US" sz="1660" dirty="0" smtClean="0"/>
              <a:t>year. The </a:t>
            </a:r>
            <a:r>
              <a:rPr lang="en-US" sz="1660" dirty="0"/>
              <a:t>formula for calculating labour turnover is shown below</a:t>
            </a:r>
            <a:r>
              <a:rPr lang="en-US" sz="1660" dirty="0" smtClean="0"/>
              <a:t>:</a:t>
            </a:r>
          </a:p>
          <a:p>
            <a:pPr marL="376238" lvl="1" algn="ctr">
              <a:spcAft>
                <a:spcPts val="0"/>
              </a:spcAft>
              <a:buClr>
                <a:srgbClr val="00B050"/>
              </a:buClr>
            </a:pPr>
            <a:r>
              <a:rPr lang="en-US" sz="1660" u="sng" dirty="0" smtClean="0"/>
              <a:t>Output per Period (Units)</a:t>
            </a:r>
          </a:p>
          <a:p>
            <a:pPr marL="376238" lvl="1" algn="ctr">
              <a:spcAft>
                <a:spcPts val="0"/>
              </a:spcAft>
              <a:buClr>
                <a:srgbClr val="00B050"/>
              </a:buClr>
            </a:pPr>
            <a:r>
              <a:rPr lang="en-US" sz="1660" dirty="0" smtClean="0"/>
              <a:t>Number of Employees at Work.</a:t>
            </a:r>
          </a:p>
          <a:p>
            <a:pPr marL="285750" lvl="1" indent="-285750">
              <a:spcAft>
                <a:spcPts val="300"/>
              </a:spcAft>
              <a:buClr>
                <a:srgbClr val="00B050"/>
              </a:buClr>
              <a:buFont typeface="Wingdings 3" panose="05040102010807070707" pitchFamily="18" charset="2"/>
              <a:buChar char=""/>
            </a:pPr>
            <a:r>
              <a:rPr lang="en-US" sz="1660" b="1" dirty="0" smtClean="0">
                <a:solidFill>
                  <a:srgbClr val="FF0000"/>
                </a:solidFill>
              </a:rPr>
              <a:t>Task 3.6 </a:t>
            </a:r>
            <a:r>
              <a:rPr lang="en-US" sz="1660" dirty="0" smtClean="0">
                <a:solidFill>
                  <a:srgbClr val="FF0000"/>
                </a:solidFill>
              </a:rPr>
              <a:t>– Calculate the Labour Turnover when Labour Hours per week is 750 and the Units Produced per week is 4500.</a:t>
            </a:r>
          </a:p>
          <a:p>
            <a:pPr marL="285750" lvl="1" indent="-285750">
              <a:spcAft>
                <a:spcPts val="300"/>
              </a:spcAft>
              <a:buClr>
                <a:srgbClr val="00B050"/>
              </a:buClr>
              <a:buFont typeface="Wingdings 3" panose="05040102010807070707" pitchFamily="18" charset="2"/>
              <a:buChar char=""/>
            </a:pPr>
            <a:r>
              <a:rPr lang="en-US" sz="1660" b="1" dirty="0" smtClean="0">
                <a:solidFill>
                  <a:srgbClr val="FF0000"/>
                </a:solidFill>
              </a:rPr>
              <a:t>Task 3.7 </a:t>
            </a:r>
            <a:r>
              <a:rPr lang="en-US" sz="1660" dirty="0" smtClean="0">
                <a:solidFill>
                  <a:srgbClr val="FF0000"/>
                </a:solidFill>
              </a:rPr>
              <a:t>– Why can this formula not be applied to a School.</a:t>
            </a:r>
          </a:p>
          <a:p>
            <a:pPr marL="285750" lvl="1" indent="-285750">
              <a:spcAft>
                <a:spcPts val="300"/>
              </a:spcAft>
              <a:buClr>
                <a:srgbClr val="00B050"/>
              </a:buClr>
              <a:buFont typeface="Wingdings 3" panose="05040102010807070707" pitchFamily="18" charset="2"/>
              <a:buChar char=""/>
            </a:pPr>
            <a:r>
              <a:rPr lang="en-US" sz="1660" dirty="0" smtClean="0"/>
              <a:t>This information can be used by the company to deduce of there is a trend, a specific person having issues or if something at the company has changed to cause this.</a:t>
            </a:r>
          </a:p>
        </p:txBody>
      </p:sp>
      <p:sp>
        <p:nvSpPr>
          <p:cNvPr id="14" name="Title 2"/>
          <p:cNvSpPr>
            <a:spLocks noGrp="1"/>
          </p:cNvSpPr>
          <p:nvPr>
            <p:ph type="title"/>
          </p:nvPr>
        </p:nvSpPr>
        <p:spPr>
          <a:xfrm>
            <a:off x="70266" y="72008"/>
            <a:ext cx="8859452" cy="548680"/>
          </a:xfrm>
        </p:spPr>
        <p:txBody>
          <a:bodyPr>
            <a:noAutofit/>
          </a:bodyPr>
          <a:lstStyle/>
          <a:p>
            <a:r>
              <a:rPr lang="en-US" sz="4000" dirty="0" smtClean="0"/>
              <a:t>3.2 – Using Workforce Performance Data</a:t>
            </a:r>
            <a:endParaRPr lang="en-US" sz="4000" dirty="0"/>
          </a:p>
        </p:txBody>
      </p:sp>
    </p:spTree>
    <p:extLst>
      <p:ext uri="{BB962C8B-B14F-4D97-AF65-F5344CB8AC3E}">
        <p14:creationId xmlns:p14="http://schemas.microsoft.com/office/powerpoint/2010/main" val="1200465897"/>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452669379"/>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3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340" baseline="0" dirty="0" smtClean="0">
                          <a:solidFill>
                            <a:srgbClr val="FF0000"/>
                          </a:solidFill>
                          <a:effectLst/>
                          <a:latin typeface="Arial" pitchFamily="34" charset="0"/>
                          <a:ea typeface="Times New Roman"/>
                          <a:cs typeface="Arial" pitchFamily="34" charset="0"/>
                        </a:rPr>
                        <a:t>How often has your teacher been missing from the lesson.</a:t>
                      </a:r>
                    </a:p>
                    <a:p>
                      <a:pPr marL="177800" indent="-177800" algn="l">
                        <a:spcAft>
                          <a:spcPts val="600"/>
                        </a:spcAft>
                        <a:buFontTx/>
                        <a:buBlip>
                          <a:blip r:embed="rId3"/>
                        </a:buBlip>
                      </a:pPr>
                      <a:r>
                        <a:rPr lang="en-GB" sz="1340" baseline="0" dirty="0" smtClean="0">
                          <a:solidFill>
                            <a:schemeClr val="tx1"/>
                          </a:solidFill>
                          <a:effectLst/>
                          <a:latin typeface="Arial" pitchFamily="34" charset="0"/>
                          <a:ea typeface="Times New Roman"/>
                          <a:cs typeface="Arial" pitchFamily="34" charset="0"/>
                        </a:rPr>
                        <a:t>Is your work ability lowered with a cover teacher.</a:t>
                      </a:r>
                    </a:p>
                    <a:p>
                      <a:pPr marL="177800" indent="-177800" algn="l">
                        <a:spcAft>
                          <a:spcPts val="600"/>
                        </a:spcAft>
                        <a:buFontTx/>
                        <a:buBlip>
                          <a:blip r:embed="rId3"/>
                        </a:buBlip>
                      </a:pPr>
                      <a:r>
                        <a:rPr lang="en-GB" sz="1340" baseline="0" dirty="0" smtClean="0">
                          <a:solidFill>
                            <a:srgbClr val="FF0000"/>
                          </a:solidFill>
                          <a:effectLst/>
                          <a:latin typeface="Arial" pitchFamily="34" charset="0"/>
                          <a:ea typeface="Times New Roman"/>
                          <a:cs typeface="Arial" pitchFamily="34" charset="0"/>
                        </a:rPr>
                        <a:t>Are some lessons worse than others for the teachers to be missing.</a:t>
                      </a:r>
                    </a:p>
                    <a:p>
                      <a:pPr marL="177800" indent="-177800" algn="l">
                        <a:spcAft>
                          <a:spcPts val="600"/>
                        </a:spcAft>
                        <a:buFontTx/>
                        <a:buBlip>
                          <a:blip r:embed="rId3"/>
                        </a:buBlip>
                      </a:pPr>
                      <a:r>
                        <a:rPr lang="en-GB" sz="1340" baseline="0" dirty="0" smtClean="0">
                          <a:solidFill>
                            <a:schemeClr val="tx1"/>
                          </a:solidFill>
                          <a:effectLst/>
                          <a:latin typeface="Arial" pitchFamily="34" charset="0"/>
                          <a:ea typeface="Times New Roman"/>
                          <a:cs typeface="Arial" pitchFamily="34" charset="0"/>
                        </a:rPr>
                        <a:t>Is the situation getting better or worse within your school for staff absenteeism.</a:t>
                      </a:r>
                    </a:p>
                    <a:p>
                      <a:pPr marL="177800" indent="-177800" algn="l">
                        <a:spcAft>
                          <a:spcPts val="600"/>
                        </a:spcAft>
                        <a:buFontTx/>
                        <a:buBlip>
                          <a:blip r:embed="rId3"/>
                        </a:buBlip>
                      </a:pPr>
                      <a:r>
                        <a:rPr lang="en-GB" sz="1340" baseline="0" dirty="0" smtClean="0">
                          <a:solidFill>
                            <a:srgbClr val="FF0000"/>
                          </a:solidFill>
                          <a:effectLst/>
                          <a:latin typeface="Arial" pitchFamily="34" charset="0"/>
                          <a:ea typeface="Times New Roman"/>
                          <a:cs typeface="Arial" pitchFamily="34" charset="0"/>
                        </a:rPr>
                        <a:t>Is it your fault?</a:t>
                      </a:r>
                    </a:p>
                    <a:p>
                      <a:pPr marL="177800" indent="-177800" algn="l">
                        <a:spcAft>
                          <a:spcPts val="600"/>
                        </a:spcAft>
                        <a:buFontTx/>
                        <a:buBlip>
                          <a:blip r:embed="rId3"/>
                        </a:buBlip>
                      </a:pPr>
                      <a:r>
                        <a:rPr lang="en-GB" sz="1340" baseline="0" dirty="0" smtClean="0">
                          <a:solidFill>
                            <a:schemeClr val="tx1"/>
                          </a:solidFill>
                          <a:effectLst/>
                          <a:latin typeface="Arial" pitchFamily="34" charset="0"/>
                          <a:ea typeface="Times New Roman"/>
                          <a:cs typeface="Arial" pitchFamily="34" charset="0"/>
                        </a:rPr>
                        <a:t>Do you judge the school on the quality of your teachers.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816977"/>
          </a:xfrm>
          <a:prstGeom prst="rect">
            <a:avLst/>
          </a:prstGeom>
        </p:spPr>
        <p:txBody>
          <a:bodyPr wrap="square">
            <a:spAutoFit/>
          </a:bodyPr>
          <a:lstStyle/>
          <a:p>
            <a:pPr marL="536575" lvl="1" indent="-257175">
              <a:spcAft>
                <a:spcPts val="600"/>
              </a:spcAft>
              <a:buClr>
                <a:srgbClr val="00B050"/>
              </a:buClr>
              <a:buFont typeface="Courier New" panose="02070309020205020404" pitchFamily="49" charset="0"/>
              <a:buChar char="o"/>
            </a:pPr>
            <a:r>
              <a:rPr lang="en-US" sz="1600" b="1" dirty="0" smtClean="0"/>
              <a:t>Productivity</a:t>
            </a:r>
            <a:r>
              <a:rPr lang="en-US" sz="1600" dirty="0" smtClean="0"/>
              <a:t> </a:t>
            </a:r>
            <a:r>
              <a:rPr lang="en-US" sz="1600" dirty="0"/>
              <a:t>- A measure of the efficiency of a person, machine, factory, system, etc., in converting inputs into useful outputs. Productivity is </a:t>
            </a:r>
            <a:r>
              <a:rPr lang="en-US" sz="1600" dirty="0" smtClean="0"/>
              <a:t>worked </a:t>
            </a:r>
            <a:r>
              <a:rPr lang="en-US" sz="1600" dirty="0"/>
              <a:t>by dividing average output per period by the total costs incurred or resources (capital, energy, material, personnel) consumed in that period</a:t>
            </a:r>
            <a:r>
              <a:rPr lang="en-US" sz="1600" dirty="0" smtClean="0"/>
              <a:t>. Or:</a:t>
            </a:r>
          </a:p>
          <a:p>
            <a:pPr marL="376238" lvl="1" algn="ctr">
              <a:spcAft>
                <a:spcPts val="0"/>
              </a:spcAft>
              <a:buClr>
                <a:srgbClr val="00B050"/>
              </a:buClr>
            </a:pPr>
            <a:r>
              <a:rPr lang="en-US" sz="1600" u="sng" dirty="0" smtClean="0"/>
              <a:t>Total Output </a:t>
            </a:r>
            <a:r>
              <a:rPr lang="en-US" sz="1600" u="sng" dirty="0"/>
              <a:t>(Units</a:t>
            </a:r>
            <a:r>
              <a:rPr lang="en-US" sz="1600" u="sng" dirty="0" smtClean="0"/>
              <a:t>)</a:t>
            </a:r>
            <a:r>
              <a:rPr lang="en-US" sz="1600" dirty="0" smtClean="0"/>
              <a:t> = Labour Productivity</a:t>
            </a:r>
            <a:endParaRPr lang="en-US" sz="1600" dirty="0"/>
          </a:p>
          <a:p>
            <a:pPr marL="376238" lvl="1" algn="ctr">
              <a:spcAft>
                <a:spcPts val="0"/>
              </a:spcAft>
              <a:buClr>
                <a:srgbClr val="00B050"/>
              </a:buClr>
            </a:pPr>
            <a:r>
              <a:rPr lang="en-US" sz="1600" dirty="0" smtClean="0"/>
              <a:t>      Total Input (Units)			</a:t>
            </a:r>
            <a:endParaRPr lang="en-US" sz="1600" dirty="0"/>
          </a:p>
          <a:p>
            <a:pPr marL="268288" lvl="1" indent="-255588">
              <a:spcAft>
                <a:spcPts val="300"/>
              </a:spcAft>
              <a:buClr>
                <a:srgbClr val="00B050"/>
              </a:buClr>
              <a:buFont typeface="Wingdings 3" panose="05040102010807070707" pitchFamily="18" charset="2"/>
              <a:buChar char=""/>
            </a:pPr>
            <a:r>
              <a:rPr lang="en-US" sz="1600" b="1" dirty="0">
                <a:solidFill>
                  <a:srgbClr val="FF0000"/>
                </a:solidFill>
              </a:rPr>
              <a:t>Task </a:t>
            </a:r>
            <a:r>
              <a:rPr lang="en-US" sz="1600" b="1" dirty="0" smtClean="0">
                <a:solidFill>
                  <a:srgbClr val="FF0000"/>
                </a:solidFill>
              </a:rPr>
              <a:t>3.8 </a:t>
            </a:r>
            <a:r>
              <a:rPr lang="en-US" sz="1600" dirty="0">
                <a:solidFill>
                  <a:srgbClr val="FF0000"/>
                </a:solidFill>
              </a:rPr>
              <a:t>– Calculate the Labour Productivity when </a:t>
            </a:r>
            <a:r>
              <a:rPr lang="en-US" sz="1600" dirty="0" smtClean="0">
                <a:solidFill>
                  <a:srgbClr val="FF0000"/>
                </a:solidFill>
              </a:rPr>
              <a:t>Total Output is £80,000 over 1500 hours.</a:t>
            </a:r>
            <a:endParaRPr lang="en-US" sz="1600" dirty="0">
              <a:solidFill>
                <a:srgbClr val="FF0000"/>
              </a:solidFill>
            </a:endParaRPr>
          </a:p>
          <a:p>
            <a:pPr marL="268288" lvl="1" indent="-255588">
              <a:spcAft>
                <a:spcPts val="300"/>
              </a:spcAft>
              <a:buClr>
                <a:srgbClr val="00B050"/>
              </a:buClr>
              <a:buFont typeface="Wingdings 3" panose="05040102010807070707" pitchFamily="18" charset="2"/>
              <a:buChar char=""/>
            </a:pPr>
            <a:r>
              <a:rPr lang="en-US" sz="1600" b="1" dirty="0">
                <a:solidFill>
                  <a:srgbClr val="FF0000"/>
                </a:solidFill>
              </a:rPr>
              <a:t>Task </a:t>
            </a:r>
            <a:r>
              <a:rPr lang="en-US" sz="1600" b="1" dirty="0" smtClean="0">
                <a:solidFill>
                  <a:srgbClr val="FF0000"/>
                </a:solidFill>
              </a:rPr>
              <a:t>3.9 </a:t>
            </a:r>
            <a:r>
              <a:rPr lang="en-US" sz="1600" dirty="0">
                <a:solidFill>
                  <a:srgbClr val="FF0000"/>
                </a:solidFill>
              </a:rPr>
              <a:t>– Calculate the Labour Productivity when Total Output is £80,000 </a:t>
            </a:r>
            <a:r>
              <a:rPr lang="en-US" sz="1600" dirty="0" smtClean="0">
                <a:solidFill>
                  <a:srgbClr val="FF0000"/>
                </a:solidFill>
              </a:rPr>
              <a:t>using 30 Employees.</a:t>
            </a:r>
            <a:endParaRPr lang="en-US" sz="1600" dirty="0">
              <a:solidFill>
                <a:srgbClr val="FF0000"/>
              </a:solidFill>
            </a:endParaRPr>
          </a:p>
          <a:p>
            <a:pPr marL="536575" lvl="1" indent="-257175">
              <a:spcAft>
                <a:spcPts val="600"/>
              </a:spcAft>
              <a:buClr>
                <a:srgbClr val="00B050"/>
              </a:buClr>
              <a:buFont typeface="Courier New" panose="02070309020205020404" pitchFamily="49" charset="0"/>
              <a:buChar char="o"/>
            </a:pPr>
            <a:r>
              <a:rPr lang="en-US" sz="1600" dirty="0" smtClean="0"/>
              <a:t>This information can be used to determine whether there is a slow down of productivity or an increase due to additional factors.</a:t>
            </a:r>
            <a:endParaRPr lang="en-US" sz="1600" dirty="0"/>
          </a:p>
          <a:p>
            <a:pPr marL="536575" lvl="1" indent="-257175">
              <a:spcAft>
                <a:spcPts val="600"/>
              </a:spcAft>
              <a:buClr>
                <a:srgbClr val="00B050"/>
              </a:buClr>
              <a:buFont typeface="Courier New" panose="02070309020205020404" pitchFamily="49" charset="0"/>
              <a:buChar char="o"/>
            </a:pPr>
            <a:r>
              <a:rPr lang="en-US" sz="1600" b="1" dirty="0"/>
              <a:t>Wastage</a:t>
            </a:r>
            <a:r>
              <a:rPr lang="en-US" sz="1600" dirty="0"/>
              <a:t> </a:t>
            </a:r>
            <a:r>
              <a:rPr lang="en-US" sz="1600" dirty="0" smtClean="0"/>
              <a:t>– This measures how much percentage wastage there is against a person, machine or a process. It is used to determine if there is a particular issue with either of these things and leads to fixing the fault or minimising the problem.</a:t>
            </a:r>
            <a:endParaRPr lang="en-US" sz="1600" dirty="0"/>
          </a:p>
          <a:p>
            <a:pPr marL="268288" lvl="1" indent="-255588">
              <a:spcAft>
                <a:spcPts val="600"/>
              </a:spcAft>
              <a:buClr>
                <a:srgbClr val="00B050"/>
              </a:buClr>
              <a:buFont typeface="Wingdings 3" panose="05040102010807070707" pitchFamily="18" charset="2"/>
              <a:buChar char=""/>
            </a:pPr>
            <a:r>
              <a:rPr lang="en-US" sz="1600" b="1" dirty="0" smtClean="0">
                <a:solidFill>
                  <a:srgbClr val="FF0000"/>
                </a:solidFill>
              </a:rPr>
              <a:t>Task 3.10 </a:t>
            </a:r>
            <a:r>
              <a:rPr lang="en-US" sz="1600" dirty="0" smtClean="0">
                <a:solidFill>
                  <a:srgbClr val="FF0000"/>
                </a:solidFill>
              </a:rPr>
              <a:t>– </a:t>
            </a:r>
            <a:r>
              <a:rPr lang="en-US" sz="1600" dirty="0" err="1" smtClean="0">
                <a:solidFill>
                  <a:srgbClr val="FF0000"/>
                </a:solidFill>
              </a:rPr>
              <a:t>Enderoth</a:t>
            </a:r>
            <a:r>
              <a:rPr lang="en-US" sz="1600" dirty="0" smtClean="0">
                <a:solidFill>
                  <a:srgbClr val="FF0000"/>
                </a:solidFill>
              </a:rPr>
              <a:t> School wants to reduce the number of teachers and hot swop available teachers to cover Business and ICT. Describe </a:t>
            </a:r>
            <a:r>
              <a:rPr lang="en-US" sz="1600" dirty="0">
                <a:solidFill>
                  <a:srgbClr val="FF0000"/>
                </a:solidFill>
              </a:rPr>
              <a:t>the benefits of </a:t>
            </a:r>
            <a:r>
              <a:rPr lang="en-US" sz="1600" dirty="0" smtClean="0">
                <a:solidFill>
                  <a:srgbClr val="FF0000"/>
                </a:solidFill>
              </a:rPr>
              <a:t>calculating measures </a:t>
            </a:r>
            <a:r>
              <a:rPr lang="en-US" sz="1600" dirty="0">
                <a:solidFill>
                  <a:srgbClr val="FF0000"/>
                </a:solidFill>
              </a:rPr>
              <a:t>of workforce </a:t>
            </a:r>
            <a:r>
              <a:rPr lang="en-US" sz="1600" dirty="0" smtClean="0">
                <a:solidFill>
                  <a:srgbClr val="FF0000"/>
                </a:solidFill>
              </a:rPr>
              <a:t>performance on these teachers. Describe </a:t>
            </a:r>
            <a:r>
              <a:rPr lang="en-US" sz="1600" dirty="0">
                <a:solidFill>
                  <a:srgbClr val="FF0000"/>
                </a:solidFill>
              </a:rPr>
              <a:t>the impact a decision would have on </a:t>
            </a:r>
            <a:r>
              <a:rPr lang="en-US" sz="1600" dirty="0" smtClean="0">
                <a:solidFill>
                  <a:srgbClr val="FF0000"/>
                </a:solidFill>
              </a:rPr>
              <a:t>these measures</a:t>
            </a:r>
            <a:r>
              <a:rPr lang="en-US" sz="1600" dirty="0">
                <a:solidFill>
                  <a:srgbClr val="FF0000"/>
                </a:solidFill>
              </a:rPr>
              <a:t>.</a:t>
            </a:r>
          </a:p>
        </p:txBody>
      </p:sp>
      <p:sp>
        <p:nvSpPr>
          <p:cNvPr id="14" name="Title 2"/>
          <p:cNvSpPr>
            <a:spLocks noGrp="1"/>
          </p:cNvSpPr>
          <p:nvPr>
            <p:ph type="title"/>
          </p:nvPr>
        </p:nvSpPr>
        <p:spPr>
          <a:xfrm>
            <a:off x="70266" y="72008"/>
            <a:ext cx="8859452" cy="548680"/>
          </a:xfrm>
        </p:spPr>
        <p:txBody>
          <a:bodyPr>
            <a:noAutofit/>
          </a:bodyPr>
          <a:lstStyle/>
          <a:p>
            <a:r>
              <a:rPr lang="en-US" sz="4000" dirty="0" smtClean="0"/>
              <a:t>3.2 – Using Workforce Performance Data</a:t>
            </a:r>
            <a:endParaRPr lang="en-US" sz="4000" dirty="0"/>
          </a:p>
        </p:txBody>
      </p:sp>
    </p:spTree>
    <p:extLst>
      <p:ext uri="{BB962C8B-B14F-4D97-AF65-F5344CB8AC3E}">
        <p14:creationId xmlns:p14="http://schemas.microsoft.com/office/powerpoint/2010/main" val="287178591"/>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841" y="1113993"/>
            <a:ext cx="6628953" cy="5555367"/>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1750" b="1" dirty="0" smtClean="0">
                <a:solidFill>
                  <a:srgbClr val="FF0000"/>
                </a:solidFill>
              </a:rPr>
              <a:t>Task 3.11 </a:t>
            </a:r>
            <a:r>
              <a:rPr lang="en-GB" sz="1750" dirty="0" smtClean="0">
                <a:solidFill>
                  <a:srgbClr val="FF0000"/>
                </a:solidFill>
              </a:rPr>
              <a:t>- Hassam’s Bakery produces cakes for local restaurants and markets. The Bakery has steadily increased the number of workers it has employed. The owner, Hassam, thinks this has been good for the business as output has increased.</a:t>
            </a:r>
          </a:p>
          <a:p>
            <a:pPr marL="622300" indent="-273050">
              <a:spcAft>
                <a:spcPts val="600"/>
              </a:spcAft>
              <a:buClr>
                <a:srgbClr val="00B050"/>
              </a:buClr>
              <a:buFont typeface="+mj-lt"/>
              <a:buAutoNum type="arabicPeriod"/>
            </a:pPr>
            <a:r>
              <a:rPr lang="en-GB" sz="1750" dirty="0" smtClean="0">
                <a:solidFill>
                  <a:srgbClr val="FF0000"/>
                </a:solidFill>
              </a:rPr>
              <a:t>Do you agree with Hassam that more workers is responsible believing that business is good and for the increase in output? Use the information below to justify your answer.</a:t>
            </a:r>
          </a:p>
          <a:p>
            <a:pPr marL="622300" indent="-273050">
              <a:spcAft>
                <a:spcPts val="600"/>
              </a:spcAft>
              <a:buClr>
                <a:srgbClr val="00B050"/>
              </a:buClr>
              <a:buFont typeface="+mj-lt"/>
              <a:buAutoNum type="arabicPeriod"/>
            </a:pPr>
            <a:endParaRPr lang="en-GB" sz="1750" dirty="0" smtClean="0">
              <a:solidFill>
                <a:srgbClr val="FF0000"/>
              </a:solidFill>
            </a:endParaRPr>
          </a:p>
          <a:p>
            <a:pPr marL="622300" indent="-273050">
              <a:spcAft>
                <a:spcPts val="600"/>
              </a:spcAft>
              <a:buClr>
                <a:srgbClr val="00B050"/>
              </a:buClr>
              <a:buFont typeface="+mj-lt"/>
              <a:buAutoNum type="arabicPeriod"/>
            </a:pPr>
            <a:endParaRPr lang="en-GB" sz="1750" dirty="0">
              <a:solidFill>
                <a:srgbClr val="FF0000"/>
              </a:solidFill>
            </a:endParaRPr>
          </a:p>
          <a:p>
            <a:pPr marL="622300" indent="-273050">
              <a:spcAft>
                <a:spcPts val="600"/>
              </a:spcAft>
              <a:buClr>
                <a:srgbClr val="00B050"/>
              </a:buClr>
              <a:buFont typeface="+mj-lt"/>
              <a:buAutoNum type="arabicPeriod"/>
            </a:pPr>
            <a:endParaRPr lang="en-GB" sz="1750" dirty="0" smtClean="0">
              <a:solidFill>
                <a:srgbClr val="FF0000"/>
              </a:solidFill>
            </a:endParaRPr>
          </a:p>
          <a:p>
            <a:pPr marL="622300" indent="-273050">
              <a:spcAft>
                <a:spcPts val="600"/>
              </a:spcAft>
              <a:buClr>
                <a:srgbClr val="00B050"/>
              </a:buClr>
              <a:buFont typeface="+mj-lt"/>
              <a:buAutoNum type="arabicPeriod"/>
            </a:pPr>
            <a:endParaRPr lang="en-GB" sz="1750" dirty="0" smtClean="0">
              <a:solidFill>
                <a:srgbClr val="FF0000"/>
              </a:solidFill>
            </a:endParaRPr>
          </a:p>
          <a:p>
            <a:pPr marL="622300" indent="-273050">
              <a:spcAft>
                <a:spcPts val="600"/>
              </a:spcAft>
              <a:buClr>
                <a:srgbClr val="00B050"/>
              </a:buClr>
              <a:buFont typeface="+mj-lt"/>
              <a:buAutoNum type="arabicPeriod"/>
            </a:pPr>
            <a:endParaRPr lang="en-GB" sz="1750" dirty="0">
              <a:solidFill>
                <a:srgbClr val="FF0000"/>
              </a:solidFill>
            </a:endParaRPr>
          </a:p>
          <a:p>
            <a:pPr marL="622300" indent="-273050">
              <a:spcAft>
                <a:spcPts val="600"/>
              </a:spcAft>
              <a:buClr>
                <a:srgbClr val="00B050"/>
              </a:buClr>
              <a:buFont typeface="+mj-lt"/>
              <a:buAutoNum type="arabicPeriod"/>
            </a:pPr>
            <a:r>
              <a:rPr lang="en-GB" sz="1750" dirty="0" smtClean="0">
                <a:solidFill>
                  <a:srgbClr val="FF0000"/>
                </a:solidFill>
              </a:rPr>
              <a:t>Suggest how Hassam could increase the productivity of Hassam’s Bakery.</a:t>
            </a:r>
          </a:p>
          <a:p>
            <a:pPr marL="622300" indent="-273050">
              <a:spcAft>
                <a:spcPts val="600"/>
              </a:spcAft>
              <a:buClr>
                <a:srgbClr val="00B050"/>
              </a:buClr>
              <a:buFont typeface="+mj-lt"/>
              <a:buAutoNum type="arabicPeriod"/>
            </a:pPr>
            <a:r>
              <a:rPr lang="en-GB" sz="1750" dirty="0" smtClean="0">
                <a:solidFill>
                  <a:srgbClr val="FF0000"/>
                </a:solidFill>
              </a:rPr>
              <a:t>Can Hassam measure the output of his office workers? If so, how?</a:t>
            </a:r>
          </a:p>
        </p:txBody>
      </p:sp>
      <p:graphicFrame>
        <p:nvGraphicFramePr>
          <p:cNvPr id="2" name="Table 1"/>
          <p:cNvGraphicFramePr>
            <a:graphicFrameLocks noGrp="1"/>
          </p:cNvGraphicFramePr>
          <p:nvPr>
            <p:extLst>
              <p:ext uri="{D42A27DB-BD31-4B8C-83A1-F6EECF244321}">
                <p14:modId xmlns:p14="http://schemas.microsoft.com/office/powerpoint/2010/main" val="329269436"/>
              </p:ext>
            </p:extLst>
          </p:nvPr>
        </p:nvGraphicFramePr>
        <p:xfrm>
          <a:off x="251520" y="3706281"/>
          <a:ext cx="6552728" cy="1584960"/>
        </p:xfrm>
        <a:graphic>
          <a:graphicData uri="http://schemas.openxmlformats.org/drawingml/2006/table">
            <a:tbl>
              <a:tblPr firstRow="1" bandRow="1">
                <a:tableStyleId>{5C22544A-7EE6-4342-B048-85BDC9FD1C3A}</a:tableStyleId>
              </a:tblPr>
              <a:tblGrid>
                <a:gridCol w="718915"/>
                <a:gridCol w="2143520"/>
                <a:gridCol w="2052111"/>
                <a:gridCol w="1638182"/>
              </a:tblGrid>
              <a:tr h="416727">
                <a:tc>
                  <a:txBody>
                    <a:bodyPr/>
                    <a:lstStyle/>
                    <a:p>
                      <a:pPr algn="ctr"/>
                      <a:r>
                        <a:rPr lang="en-GB" sz="1600" dirty="0" smtClean="0">
                          <a:latin typeface="Calibri" panose="020F0502020204030204" pitchFamily="34" charset="0"/>
                        </a:rPr>
                        <a:t>Year</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Output – number of cakes produced</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Number of workers</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Output per worker</a:t>
                      </a:r>
                      <a:endParaRPr lang="en-GB" sz="1600" dirty="0">
                        <a:latin typeface="Calibri" panose="020F0502020204030204" pitchFamily="34" charset="0"/>
                      </a:endParaRPr>
                    </a:p>
                  </a:txBody>
                  <a:tcPr/>
                </a:tc>
              </a:tr>
              <a:tr h="245134">
                <a:tc>
                  <a:txBody>
                    <a:bodyPr/>
                    <a:lstStyle/>
                    <a:p>
                      <a:r>
                        <a:rPr lang="en-GB" sz="1600" dirty="0" smtClean="0">
                          <a:latin typeface="Calibri" panose="020F0502020204030204" pitchFamily="34" charset="0"/>
                        </a:rPr>
                        <a:t>2013</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10,000</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30</a:t>
                      </a:r>
                      <a:endParaRPr lang="en-GB" sz="1600" dirty="0">
                        <a:latin typeface="Calibri" panose="020F0502020204030204" pitchFamily="34" charset="0"/>
                      </a:endParaRPr>
                    </a:p>
                  </a:txBody>
                  <a:tcPr/>
                </a:tc>
                <a:tc>
                  <a:txBody>
                    <a:bodyPr/>
                    <a:lstStyle/>
                    <a:p>
                      <a:pPr algn="ctr"/>
                      <a:endParaRPr lang="en-GB" sz="1600" dirty="0">
                        <a:latin typeface="Calibri" panose="020F0502020204030204" pitchFamily="34" charset="0"/>
                      </a:endParaRPr>
                    </a:p>
                  </a:txBody>
                  <a:tcPr/>
                </a:tc>
              </a:tr>
              <a:tr h="245134">
                <a:tc>
                  <a:txBody>
                    <a:bodyPr/>
                    <a:lstStyle/>
                    <a:p>
                      <a:r>
                        <a:rPr lang="en-GB" sz="1600" dirty="0" smtClean="0">
                          <a:latin typeface="Calibri" panose="020F0502020204030204" pitchFamily="34" charset="0"/>
                        </a:rPr>
                        <a:t>2014</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20,000</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40</a:t>
                      </a:r>
                      <a:endParaRPr lang="en-GB" sz="1600" dirty="0">
                        <a:latin typeface="Calibri" panose="020F0502020204030204" pitchFamily="34" charset="0"/>
                      </a:endParaRPr>
                    </a:p>
                  </a:txBody>
                  <a:tcPr/>
                </a:tc>
                <a:tc>
                  <a:txBody>
                    <a:bodyPr/>
                    <a:lstStyle/>
                    <a:p>
                      <a:pPr algn="ctr"/>
                      <a:endParaRPr lang="en-GB" sz="1600" dirty="0">
                        <a:latin typeface="Calibri" panose="020F0502020204030204" pitchFamily="34" charset="0"/>
                      </a:endParaRPr>
                    </a:p>
                  </a:txBody>
                  <a:tcPr/>
                </a:tc>
              </a:tr>
              <a:tr h="245134">
                <a:tc>
                  <a:txBody>
                    <a:bodyPr/>
                    <a:lstStyle/>
                    <a:p>
                      <a:r>
                        <a:rPr lang="en-GB" sz="1600" dirty="0" smtClean="0">
                          <a:latin typeface="Calibri" panose="020F0502020204030204" pitchFamily="34" charset="0"/>
                        </a:rPr>
                        <a:t>2015</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25,000</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50</a:t>
                      </a:r>
                      <a:endParaRPr lang="en-GB" sz="1600" dirty="0">
                        <a:latin typeface="Calibri" panose="020F0502020204030204" pitchFamily="34" charset="0"/>
                      </a:endParaRPr>
                    </a:p>
                  </a:txBody>
                  <a:tcPr/>
                </a:tc>
                <a:tc>
                  <a:txBody>
                    <a:bodyPr/>
                    <a:lstStyle/>
                    <a:p>
                      <a:pPr algn="ctr"/>
                      <a:endParaRPr lang="en-GB" sz="1600" dirty="0">
                        <a:latin typeface="Calibri" panose="020F0502020204030204" pitchFamily="34" charset="0"/>
                      </a:endParaRPr>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732776220"/>
              </p:ext>
            </p:extLst>
          </p:nvPr>
        </p:nvGraphicFramePr>
        <p:xfrm>
          <a:off x="7236296" y="1052736"/>
          <a:ext cx="1583854" cy="5642224"/>
        </p:xfrm>
        <a:graphic>
          <a:graphicData uri="http://schemas.openxmlformats.org/drawingml/2006/table">
            <a:tbl>
              <a:tblPr firstRow="1" firstCol="1" lastRow="1" lastCol="1" bandRow="1" bandCol="1">
                <a:tableStyleId>{2D5ABB26-0587-4C30-8999-92F81FD0307C}</a:tableStyleId>
              </a:tblPr>
              <a:tblGrid>
                <a:gridCol w="1583854"/>
              </a:tblGrid>
              <a:tr h="360040">
                <a:tc>
                  <a:txBody>
                    <a:bodyPr/>
                    <a:lstStyle/>
                    <a:p>
                      <a:pPr>
                        <a:spcAft>
                          <a:spcPts val="0"/>
                        </a:spcAft>
                      </a:pPr>
                      <a:endParaRPr lang="en-GB" sz="13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03874">
                <a:tc>
                  <a:txBody>
                    <a:bodyPr/>
                    <a:lstStyle/>
                    <a:p>
                      <a:pPr marL="177800" indent="-177800" algn="l">
                        <a:spcAft>
                          <a:spcPts val="600"/>
                        </a:spcAft>
                        <a:buFontTx/>
                        <a:buBlip>
                          <a:blip r:embed="rId3"/>
                        </a:buBlip>
                      </a:pPr>
                      <a:r>
                        <a:rPr lang="en-GB" sz="1340" baseline="0" dirty="0" smtClean="0">
                          <a:solidFill>
                            <a:srgbClr val="FF0000"/>
                          </a:solidFill>
                          <a:effectLst/>
                          <a:latin typeface="Arial" pitchFamily="34" charset="0"/>
                          <a:ea typeface="Times New Roman"/>
                          <a:cs typeface="Arial" pitchFamily="34" charset="0"/>
                        </a:rPr>
                        <a:t>How often has your teacher been missing from the lesson.</a:t>
                      </a:r>
                    </a:p>
                    <a:p>
                      <a:pPr marL="177800" indent="-177800" algn="l">
                        <a:spcAft>
                          <a:spcPts val="600"/>
                        </a:spcAft>
                        <a:buFontTx/>
                        <a:buBlip>
                          <a:blip r:embed="rId3"/>
                        </a:buBlip>
                      </a:pPr>
                      <a:r>
                        <a:rPr lang="en-GB" sz="1340" baseline="0" dirty="0" smtClean="0">
                          <a:solidFill>
                            <a:schemeClr val="tx1"/>
                          </a:solidFill>
                          <a:effectLst/>
                          <a:latin typeface="Arial" pitchFamily="34" charset="0"/>
                          <a:ea typeface="Times New Roman"/>
                          <a:cs typeface="Arial" pitchFamily="34" charset="0"/>
                        </a:rPr>
                        <a:t>Is your work ability lowered with a cover teacher.</a:t>
                      </a:r>
                    </a:p>
                    <a:p>
                      <a:pPr marL="177800" indent="-177800" algn="l">
                        <a:spcAft>
                          <a:spcPts val="600"/>
                        </a:spcAft>
                        <a:buFontTx/>
                        <a:buBlip>
                          <a:blip r:embed="rId3"/>
                        </a:buBlip>
                      </a:pPr>
                      <a:r>
                        <a:rPr lang="en-GB" sz="1340" baseline="0" dirty="0" smtClean="0">
                          <a:solidFill>
                            <a:srgbClr val="FF0000"/>
                          </a:solidFill>
                          <a:effectLst/>
                          <a:latin typeface="Arial" pitchFamily="34" charset="0"/>
                          <a:ea typeface="Times New Roman"/>
                          <a:cs typeface="Arial" pitchFamily="34" charset="0"/>
                        </a:rPr>
                        <a:t>Are some lessons worse than others for the teachers to be missing.</a:t>
                      </a:r>
                    </a:p>
                    <a:p>
                      <a:pPr marL="177800" indent="-177800" algn="l">
                        <a:spcAft>
                          <a:spcPts val="600"/>
                        </a:spcAft>
                        <a:buFontTx/>
                        <a:buBlip>
                          <a:blip r:embed="rId3"/>
                        </a:buBlip>
                      </a:pPr>
                      <a:r>
                        <a:rPr lang="en-GB" sz="1340" baseline="0" dirty="0" smtClean="0">
                          <a:solidFill>
                            <a:schemeClr val="tx1"/>
                          </a:solidFill>
                          <a:effectLst/>
                          <a:latin typeface="Arial" pitchFamily="34" charset="0"/>
                          <a:ea typeface="Times New Roman"/>
                          <a:cs typeface="Arial" pitchFamily="34" charset="0"/>
                        </a:rPr>
                        <a:t>Is the situation getting better or worse within your school for staff absenteeism.</a:t>
                      </a:r>
                    </a:p>
                    <a:p>
                      <a:pPr marL="177800" indent="-177800" algn="l">
                        <a:spcAft>
                          <a:spcPts val="600"/>
                        </a:spcAft>
                        <a:buFontTx/>
                        <a:buBlip>
                          <a:blip r:embed="rId3"/>
                        </a:buBlip>
                      </a:pPr>
                      <a:r>
                        <a:rPr lang="en-GB" sz="1340" baseline="0" dirty="0" smtClean="0">
                          <a:solidFill>
                            <a:srgbClr val="FF0000"/>
                          </a:solidFill>
                          <a:effectLst/>
                          <a:latin typeface="Arial" pitchFamily="34" charset="0"/>
                          <a:ea typeface="Times New Roman"/>
                          <a:cs typeface="Arial" pitchFamily="34" charset="0"/>
                        </a:rPr>
                        <a:t>Is it your fault?</a:t>
                      </a:r>
                    </a:p>
                    <a:p>
                      <a:pPr marL="177800" indent="-177800" algn="l">
                        <a:spcAft>
                          <a:spcPts val="600"/>
                        </a:spcAft>
                        <a:buFontTx/>
                        <a:buBlip>
                          <a:blip r:embed="rId3"/>
                        </a:buBlip>
                      </a:pPr>
                      <a:r>
                        <a:rPr lang="en-GB" sz="1340" baseline="0" dirty="0" smtClean="0">
                          <a:solidFill>
                            <a:schemeClr val="tx1"/>
                          </a:solidFill>
                          <a:effectLst/>
                          <a:latin typeface="Arial" pitchFamily="34" charset="0"/>
                          <a:ea typeface="Times New Roman"/>
                          <a:cs typeface="Arial" pitchFamily="34" charset="0"/>
                        </a:rPr>
                        <a:t>Do you judge the school on the quality of your teachers.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1074657"/>
            <a:ext cx="1444377" cy="333375"/>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2"/>
          <p:cNvSpPr>
            <a:spLocks noGrp="1"/>
          </p:cNvSpPr>
          <p:nvPr>
            <p:ph type="title"/>
          </p:nvPr>
        </p:nvSpPr>
        <p:spPr>
          <a:xfrm>
            <a:off x="70266" y="72008"/>
            <a:ext cx="8859452" cy="548680"/>
          </a:xfrm>
        </p:spPr>
        <p:txBody>
          <a:bodyPr>
            <a:noAutofit/>
          </a:bodyPr>
          <a:lstStyle/>
          <a:p>
            <a:r>
              <a:rPr lang="en-US" sz="4000" dirty="0" smtClean="0"/>
              <a:t>3.2 – Using Workforce Performance Data</a:t>
            </a:r>
            <a:endParaRPr lang="en-US" sz="4000" dirty="0"/>
          </a:p>
        </p:txBody>
      </p:sp>
    </p:spTree>
    <p:extLst>
      <p:ext uri="{BB962C8B-B14F-4D97-AF65-F5344CB8AC3E}">
        <p14:creationId xmlns:p14="http://schemas.microsoft.com/office/powerpoint/2010/main" val="1609391346"/>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416868"/>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680" b="1" dirty="0" smtClean="0"/>
              <a:t>Interpreting </a:t>
            </a:r>
            <a:r>
              <a:rPr lang="en-US" sz="1680" b="1" dirty="0"/>
              <a:t>trends in workforce performance </a:t>
            </a:r>
            <a:r>
              <a:rPr lang="en-US" sz="1680" b="1" dirty="0" smtClean="0"/>
              <a:t>over time </a:t>
            </a:r>
            <a:r>
              <a:rPr lang="en-IE" sz="1680" dirty="0" smtClean="0"/>
              <a:t>- </a:t>
            </a:r>
            <a:r>
              <a:rPr lang="en-US" sz="1680" dirty="0"/>
              <a:t>How does a manager decide whether a figure is good or bad and when action needs to be taken</a:t>
            </a:r>
            <a:r>
              <a:rPr lang="en-US" sz="1680" dirty="0" smtClean="0"/>
              <a:t>? Using Data over a prolonged period of time trends can be seen and anticipated. For instance the amount of absenteeism at the time of a major game release was always high, companies have been ordered now to release big titles only at weekends. Other peak times include Mondays (hangovers), Fridays (long weekends), last week of August (holidays), Ramadan, Valentines, away games, etc. Anticipating these allows companies to pre-empt a decline in work output.</a:t>
            </a:r>
            <a:endParaRPr lang="en-US" sz="1680" dirty="0"/>
          </a:p>
          <a:p>
            <a:pPr marL="355600" lvl="1" indent="-342900">
              <a:spcAft>
                <a:spcPts val="600"/>
              </a:spcAft>
              <a:buClr>
                <a:srgbClr val="00B050"/>
              </a:buClr>
              <a:buFont typeface="Wingdings 3" panose="05040102010807070707" pitchFamily="18" charset="2"/>
              <a:buChar char=""/>
            </a:pPr>
            <a:r>
              <a:rPr lang="en-US" sz="1680" b="1" dirty="0" smtClean="0"/>
              <a:t>To </a:t>
            </a:r>
            <a:r>
              <a:rPr lang="en-US" sz="1680" b="1" dirty="0"/>
              <a:t>use industrial averages to make comparisons </a:t>
            </a:r>
            <a:r>
              <a:rPr lang="en-US" sz="1680" b="1" dirty="0" smtClean="0"/>
              <a:t>with other businesses/industries </a:t>
            </a:r>
            <a:r>
              <a:rPr lang="en-US" sz="1680" dirty="0" smtClean="0"/>
              <a:t>– Comparing to previous years, months or weeks, is useful, comparing figures to rivals allows a company to gauge its own work environment. If a rival school has a similar staff turnover then could be a local trend, if theirs is worse, then you are doing something right.</a:t>
            </a:r>
            <a:endParaRPr lang="en-US" sz="1680" dirty="0"/>
          </a:p>
          <a:p>
            <a:pPr marL="355600" lvl="1" indent="-342900">
              <a:spcAft>
                <a:spcPts val="600"/>
              </a:spcAft>
              <a:buClr>
                <a:srgbClr val="00B050"/>
              </a:buClr>
              <a:buFont typeface="Wingdings 3" panose="05040102010807070707" pitchFamily="18" charset="2"/>
              <a:buChar char=""/>
            </a:pPr>
            <a:r>
              <a:rPr lang="en-US" sz="1680" b="1" dirty="0" smtClean="0">
                <a:solidFill>
                  <a:srgbClr val="FF0000"/>
                </a:solidFill>
              </a:rPr>
              <a:t>Task 3.12 -</a:t>
            </a:r>
            <a:r>
              <a:rPr lang="en-US" sz="1680" dirty="0" smtClean="0">
                <a:solidFill>
                  <a:srgbClr val="FF0000"/>
                </a:solidFill>
              </a:rPr>
              <a:t> </a:t>
            </a:r>
            <a:r>
              <a:rPr lang="en-US" sz="1680" dirty="0" err="1">
                <a:solidFill>
                  <a:srgbClr val="FF0000"/>
                </a:solidFill>
              </a:rPr>
              <a:t>Enderoth</a:t>
            </a:r>
            <a:r>
              <a:rPr lang="en-US" sz="1680" dirty="0">
                <a:solidFill>
                  <a:srgbClr val="FF0000"/>
                </a:solidFill>
              </a:rPr>
              <a:t> School </a:t>
            </a:r>
            <a:r>
              <a:rPr lang="en-US" sz="1680" dirty="0" smtClean="0">
                <a:solidFill>
                  <a:srgbClr val="FF0000"/>
                </a:solidFill>
              </a:rPr>
              <a:t>can see that the high staff turnover is damaging student morale. Using </a:t>
            </a:r>
            <a:r>
              <a:rPr lang="en-US" sz="1680" b="1" dirty="0" smtClean="0">
                <a:solidFill>
                  <a:srgbClr val="FF0000"/>
                </a:solidFill>
              </a:rPr>
              <a:t>Interpreting Trends </a:t>
            </a:r>
            <a:r>
              <a:rPr lang="en-US" sz="1680" dirty="0" smtClean="0">
                <a:solidFill>
                  <a:srgbClr val="FF0000"/>
                </a:solidFill>
              </a:rPr>
              <a:t>and </a:t>
            </a:r>
            <a:r>
              <a:rPr lang="en-US" sz="1680" b="1" dirty="0" smtClean="0">
                <a:solidFill>
                  <a:srgbClr val="FF0000"/>
                </a:solidFill>
              </a:rPr>
              <a:t>Industrial Averages</a:t>
            </a:r>
            <a:r>
              <a:rPr lang="en-US" sz="1680" dirty="0" smtClean="0">
                <a:solidFill>
                  <a:srgbClr val="FF0000"/>
                </a:solidFill>
              </a:rPr>
              <a:t>, describe the </a:t>
            </a:r>
            <a:r>
              <a:rPr lang="en-US" sz="1680" dirty="0">
                <a:solidFill>
                  <a:srgbClr val="FF0000"/>
                </a:solidFill>
              </a:rPr>
              <a:t>benefits of </a:t>
            </a:r>
            <a:r>
              <a:rPr lang="en-US" sz="1680" dirty="0" smtClean="0">
                <a:solidFill>
                  <a:srgbClr val="FF0000"/>
                </a:solidFill>
              </a:rPr>
              <a:t>looking beyond the school for a solution to the problem of morale.</a:t>
            </a:r>
            <a:endParaRPr lang="en-US" sz="168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4000" dirty="0"/>
              <a:t>3.2 – Using Workforce Performance Data</a:t>
            </a:r>
          </a:p>
        </p:txBody>
      </p:sp>
      <p:graphicFrame>
        <p:nvGraphicFramePr>
          <p:cNvPr id="6" name="Table 5"/>
          <p:cNvGraphicFramePr>
            <a:graphicFrameLocks noGrp="1"/>
          </p:cNvGraphicFramePr>
          <p:nvPr>
            <p:extLst>
              <p:ext uri="{D42A27DB-BD31-4B8C-83A1-F6EECF244321}">
                <p14:modId xmlns:p14="http://schemas.microsoft.com/office/powerpoint/2010/main" val="632691599"/>
              </p:ext>
            </p:extLst>
          </p:nvPr>
        </p:nvGraphicFramePr>
        <p:xfrm>
          <a:off x="7236296" y="1052736"/>
          <a:ext cx="1583854" cy="5642224"/>
        </p:xfrm>
        <a:graphic>
          <a:graphicData uri="http://schemas.openxmlformats.org/drawingml/2006/table">
            <a:tbl>
              <a:tblPr firstRow="1" firstCol="1" lastRow="1" lastCol="1" bandRow="1" bandCol="1">
                <a:tableStyleId>{2D5ABB26-0587-4C30-8999-92F81FD0307C}</a:tableStyleId>
              </a:tblPr>
              <a:tblGrid>
                <a:gridCol w="1583854"/>
              </a:tblGrid>
              <a:tr h="360040">
                <a:tc>
                  <a:txBody>
                    <a:bodyPr/>
                    <a:lstStyle/>
                    <a:p>
                      <a:pPr>
                        <a:spcAft>
                          <a:spcPts val="0"/>
                        </a:spcAft>
                      </a:pPr>
                      <a:endParaRPr lang="en-GB" sz="13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03874">
                <a:tc>
                  <a:txBody>
                    <a:bodyPr/>
                    <a:lstStyle/>
                    <a:p>
                      <a:pPr marL="177800" indent="-177800" algn="l">
                        <a:spcAft>
                          <a:spcPts val="600"/>
                        </a:spcAft>
                        <a:buFontTx/>
                        <a:buBlip>
                          <a:blip r:embed="rId3"/>
                        </a:buBlip>
                      </a:pPr>
                      <a:r>
                        <a:rPr lang="en-GB" sz="1340" baseline="0" dirty="0" smtClean="0">
                          <a:solidFill>
                            <a:srgbClr val="FF0000"/>
                          </a:solidFill>
                          <a:effectLst/>
                          <a:latin typeface="Arial" pitchFamily="34" charset="0"/>
                          <a:ea typeface="Times New Roman"/>
                          <a:cs typeface="Arial" pitchFamily="34" charset="0"/>
                        </a:rPr>
                        <a:t>How often has your teacher been missing from the lesson.</a:t>
                      </a:r>
                    </a:p>
                    <a:p>
                      <a:pPr marL="177800" indent="-177800" algn="l">
                        <a:spcAft>
                          <a:spcPts val="600"/>
                        </a:spcAft>
                        <a:buFontTx/>
                        <a:buBlip>
                          <a:blip r:embed="rId3"/>
                        </a:buBlip>
                      </a:pPr>
                      <a:r>
                        <a:rPr lang="en-GB" sz="1340" baseline="0" dirty="0" smtClean="0">
                          <a:solidFill>
                            <a:schemeClr val="tx1"/>
                          </a:solidFill>
                          <a:effectLst/>
                          <a:latin typeface="Arial" pitchFamily="34" charset="0"/>
                          <a:ea typeface="Times New Roman"/>
                          <a:cs typeface="Arial" pitchFamily="34" charset="0"/>
                        </a:rPr>
                        <a:t>Is your work ability lowered with a cover teacher.</a:t>
                      </a:r>
                    </a:p>
                    <a:p>
                      <a:pPr marL="177800" indent="-177800" algn="l">
                        <a:spcAft>
                          <a:spcPts val="600"/>
                        </a:spcAft>
                        <a:buFontTx/>
                        <a:buBlip>
                          <a:blip r:embed="rId3"/>
                        </a:buBlip>
                      </a:pPr>
                      <a:r>
                        <a:rPr lang="en-GB" sz="1340" baseline="0" dirty="0" smtClean="0">
                          <a:solidFill>
                            <a:srgbClr val="FF0000"/>
                          </a:solidFill>
                          <a:effectLst/>
                          <a:latin typeface="Arial" pitchFamily="34" charset="0"/>
                          <a:ea typeface="Times New Roman"/>
                          <a:cs typeface="Arial" pitchFamily="34" charset="0"/>
                        </a:rPr>
                        <a:t>Are some lessons worse than others for the teachers to be missing.</a:t>
                      </a:r>
                    </a:p>
                    <a:p>
                      <a:pPr marL="177800" indent="-177800" algn="l">
                        <a:spcAft>
                          <a:spcPts val="600"/>
                        </a:spcAft>
                        <a:buFontTx/>
                        <a:buBlip>
                          <a:blip r:embed="rId3"/>
                        </a:buBlip>
                      </a:pPr>
                      <a:r>
                        <a:rPr lang="en-GB" sz="1340" baseline="0" dirty="0" smtClean="0">
                          <a:solidFill>
                            <a:schemeClr val="tx1"/>
                          </a:solidFill>
                          <a:effectLst/>
                          <a:latin typeface="Arial" pitchFamily="34" charset="0"/>
                          <a:ea typeface="Times New Roman"/>
                          <a:cs typeface="Arial" pitchFamily="34" charset="0"/>
                        </a:rPr>
                        <a:t>Is the situation getting better or worse within your school for staff absenteeism.</a:t>
                      </a:r>
                    </a:p>
                    <a:p>
                      <a:pPr marL="177800" indent="-177800" algn="l">
                        <a:spcAft>
                          <a:spcPts val="600"/>
                        </a:spcAft>
                        <a:buFontTx/>
                        <a:buBlip>
                          <a:blip r:embed="rId3"/>
                        </a:buBlip>
                      </a:pPr>
                      <a:r>
                        <a:rPr lang="en-GB" sz="1340" baseline="0" dirty="0" smtClean="0">
                          <a:solidFill>
                            <a:srgbClr val="FF0000"/>
                          </a:solidFill>
                          <a:effectLst/>
                          <a:latin typeface="Arial" pitchFamily="34" charset="0"/>
                          <a:ea typeface="Times New Roman"/>
                          <a:cs typeface="Arial" pitchFamily="34" charset="0"/>
                        </a:rPr>
                        <a:t>Is it your fault?</a:t>
                      </a:r>
                    </a:p>
                    <a:p>
                      <a:pPr marL="177800" indent="-177800" algn="l">
                        <a:spcAft>
                          <a:spcPts val="600"/>
                        </a:spcAft>
                        <a:buFontTx/>
                        <a:buBlip>
                          <a:blip r:embed="rId3"/>
                        </a:buBlip>
                      </a:pPr>
                      <a:r>
                        <a:rPr lang="en-GB" sz="1340" baseline="0" dirty="0" smtClean="0">
                          <a:solidFill>
                            <a:schemeClr val="tx1"/>
                          </a:solidFill>
                          <a:effectLst/>
                          <a:latin typeface="Arial" pitchFamily="34" charset="0"/>
                          <a:ea typeface="Times New Roman"/>
                          <a:cs typeface="Arial" pitchFamily="34" charset="0"/>
                        </a:rPr>
                        <a:t>Do you judge the school on the quality of your teachers.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1074657"/>
            <a:ext cx="1444377"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8911359"/>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01533"/>
          </a:xfrm>
          <a:prstGeom prst="rect">
            <a:avLst/>
          </a:prstGeom>
        </p:spPr>
        <p:txBody>
          <a:bodyPr wrap="square">
            <a:spAutoFit/>
          </a:bodyPr>
          <a:lstStyle/>
          <a:p>
            <a:pPr marL="12700" lvl="1">
              <a:spcAft>
                <a:spcPts val="600"/>
              </a:spcAft>
              <a:buClr>
                <a:srgbClr val="00B050"/>
              </a:buClr>
            </a:pPr>
            <a:r>
              <a:rPr lang="en-US" sz="1400" b="1" dirty="0" smtClean="0"/>
              <a:t>Poor workforce performance</a:t>
            </a:r>
            <a:r>
              <a:rPr lang="en-US" sz="1400" dirty="0" smtClean="0"/>
              <a:t> – </a:t>
            </a:r>
          </a:p>
          <a:p>
            <a:pPr marL="354013" lvl="1" indent="-342900">
              <a:spcAft>
                <a:spcPts val="600"/>
              </a:spcAft>
              <a:buClr>
                <a:srgbClr val="00B050"/>
              </a:buClr>
              <a:buFont typeface="Wingdings 3" panose="05040102010807070707" pitchFamily="18" charset="2"/>
              <a:buChar char=""/>
            </a:pPr>
            <a:r>
              <a:rPr lang="en-US" sz="1400" b="1" dirty="0" smtClean="0"/>
              <a:t>Causes and Effects </a:t>
            </a:r>
            <a:r>
              <a:rPr lang="en-US" sz="1400" dirty="0" smtClean="0"/>
              <a:t>– </a:t>
            </a:r>
            <a:r>
              <a:rPr lang="en-US" sz="1400" dirty="0"/>
              <a:t>The following are the factors that lead to poor performance of employees at the workplace</a:t>
            </a:r>
            <a:r>
              <a:rPr lang="en-US" sz="1400" dirty="0" smtClean="0"/>
              <a:t>.</a:t>
            </a:r>
            <a:endParaRPr lang="en-US" sz="1400" dirty="0"/>
          </a:p>
          <a:p>
            <a:pPr marL="719138" lvl="1" indent="-342900">
              <a:spcAft>
                <a:spcPts val="600"/>
              </a:spcAft>
              <a:buClr>
                <a:srgbClr val="00B050"/>
              </a:buClr>
              <a:buFont typeface="Wingdings 3" panose="05040102010807070707" pitchFamily="18" charset="2"/>
              <a:buChar char=""/>
            </a:pPr>
            <a:r>
              <a:rPr lang="en-US" sz="1400" b="1" dirty="0"/>
              <a:t>Personality or Ego </a:t>
            </a:r>
            <a:r>
              <a:rPr lang="en-US" sz="1400" b="1" dirty="0" smtClean="0"/>
              <a:t>Clashes </a:t>
            </a:r>
            <a:r>
              <a:rPr lang="en-US" sz="1400" dirty="0" smtClean="0"/>
              <a:t>- The </a:t>
            </a:r>
            <a:r>
              <a:rPr lang="en-US" sz="1400" dirty="0"/>
              <a:t>problem creeps in when there is mistrust between both the parties with respect to their motives and character.</a:t>
            </a:r>
          </a:p>
          <a:p>
            <a:pPr marL="719138" lvl="1" indent="-342900">
              <a:spcAft>
                <a:spcPts val="600"/>
              </a:spcAft>
              <a:buClr>
                <a:srgbClr val="00B050"/>
              </a:buClr>
              <a:buFont typeface="Wingdings 3" panose="05040102010807070707" pitchFamily="18" charset="2"/>
              <a:buChar char=""/>
            </a:pPr>
            <a:r>
              <a:rPr lang="en-US" sz="1400" b="1" dirty="0" smtClean="0"/>
              <a:t>Stress</a:t>
            </a:r>
            <a:r>
              <a:rPr lang="en-US" sz="1400" dirty="0" smtClean="0"/>
              <a:t> - An </a:t>
            </a:r>
            <a:r>
              <a:rPr lang="en-US" sz="1400" dirty="0"/>
              <a:t>aggressive environment where the stress levels are high will prove detrimental to employee performance.</a:t>
            </a:r>
          </a:p>
          <a:p>
            <a:pPr marL="719138" lvl="1" indent="-342900">
              <a:spcAft>
                <a:spcPts val="600"/>
              </a:spcAft>
              <a:buClr>
                <a:srgbClr val="00B050"/>
              </a:buClr>
              <a:buFont typeface="Wingdings 3" panose="05040102010807070707" pitchFamily="18" charset="2"/>
              <a:buChar char=""/>
            </a:pPr>
            <a:r>
              <a:rPr lang="en-US" sz="1400" b="1" dirty="0"/>
              <a:t>Heavy </a:t>
            </a:r>
            <a:r>
              <a:rPr lang="en-US" sz="1400" b="1" dirty="0" smtClean="0"/>
              <a:t>Workloads</a:t>
            </a:r>
            <a:r>
              <a:rPr lang="en-US" sz="1400" dirty="0" smtClean="0"/>
              <a:t> - Increase </a:t>
            </a:r>
            <a:r>
              <a:rPr lang="en-US" sz="1400" dirty="0"/>
              <a:t>in </a:t>
            </a:r>
            <a:r>
              <a:rPr lang="en-US" sz="1400" dirty="0" smtClean="0"/>
              <a:t>workload </a:t>
            </a:r>
            <a:r>
              <a:rPr lang="en-US" sz="1400" dirty="0"/>
              <a:t>sometimes </a:t>
            </a:r>
            <a:r>
              <a:rPr lang="en-US" sz="1400" dirty="0" smtClean="0"/>
              <a:t>causes disgruntled employees and </a:t>
            </a:r>
            <a:r>
              <a:rPr lang="en-US" sz="1400" dirty="0"/>
              <a:t>this is reflected in the quality of work</a:t>
            </a:r>
            <a:r>
              <a:rPr lang="en-US" sz="1400" dirty="0" smtClean="0"/>
              <a:t>.</a:t>
            </a:r>
            <a:endParaRPr lang="en-US" sz="1400" dirty="0"/>
          </a:p>
          <a:p>
            <a:pPr marL="719138" lvl="1" indent="-342900">
              <a:spcAft>
                <a:spcPts val="600"/>
              </a:spcAft>
              <a:buClr>
                <a:srgbClr val="00B050"/>
              </a:buClr>
              <a:buFont typeface="Wingdings 3" panose="05040102010807070707" pitchFamily="18" charset="2"/>
              <a:buChar char=""/>
            </a:pPr>
            <a:r>
              <a:rPr lang="en-US" sz="1400" b="1" dirty="0"/>
              <a:t>Inadequate </a:t>
            </a:r>
            <a:r>
              <a:rPr lang="en-US" sz="1400" b="1" dirty="0" smtClean="0"/>
              <a:t>Resources</a:t>
            </a:r>
            <a:r>
              <a:rPr lang="en-US" sz="1400" dirty="0" smtClean="0"/>
              <a:t> - </a:t>
            </a:r>
            <a:r>
              <a:rPr lang="en-US" sz="1400" dirty="0"/>
              <a:t>Adequate time and material resources should be available to employees to enable them perform their work easily</a:t>
            </a:r>
            <a:r>
              <a:rPr lang="en-US" sz="1400" dirty="0" smtClean="0"/>
              <a:t>.</a:t>
            </a:r>
            <a:endParaRPr lang="en-US" sz="1400" dirty="0"/>
          </a:p>
          <a:p>
            <a:pPr marL="719138" lvl="1" indent="-342900">
              <a:spcAft>
                <a:spcPts val="600"/>
              </a:spcAft>
              <a:buClr>
                <a:srgbClr val="00B050"/>
              </a:buClr>
              <a:buFont typeface="Wingdings 3" panose="05040102010807070707" pitchFamily="18" charset="2"/>
              <a:buChar char=""/>
            </a:pPr>
            <a:r>
              <a:rPr lang="en-US" sz="1400" b="1" dirty="0"/>
              <a:t>Poor Leadership from the Top </a:t>
            </a:r>
            <a:r>
              <a:rPr lang="en-US" sz="1400" b="1" dirty="0" smtClean="0"/>
              <a:t>Management </a:t>
            </a:r>
            <a:r>
              <a:rPr lang="en-US" sz="1400" dirty="0" smtClean="0"/>
              <a:t>- A </a:t>
            </a:r>
            <a:r>
              <a:rPr lang="en-US" sz="1400" dirty="0"/>
              <a:t>supervisor motivates his subordinates, </a:t>
            </a:r>
            <a:r>
              <a:rPr lang="en-US" sz="1400" dirty="0" smtClean="0"/>
              <a:t>but </a:t>
            </a:r>
            <a:r>
              <a:rPr lang="en-US" sz="1400" dirty="0"/>
              <a:t>if </a:t>
            </a:r>
            <a:r>
              <a:rPr lang="en-US" sz="1400" dirty="0" smtClean="0"/>
              <a:t>the </a:t>
            </a:r>
            <a:r>
              <a:rPr lang="en-US" sz="1400" dirty="0"/>
              <a:t>supervisor engages in aggressive and punitive behavior, it results in harassment at the workplace</a:t>
            </a:r>
            <a:r>
              <a:rPr lang="en-US" sz="1400" dirty="0" smtClean="0"/>
              <a:t>.</a:t>
            </a:r>
            <a:endParaRPr lang="en-US" sz="1400" dirty="0"/>
          </a:p>
          <a:p>
            <a:pPr marL="719138" lvl="1" indent="-342900">
              <a:spcAft>
                <a:spcPts val="600"/>
              </a:spcAft>
              <a:buClr>
                <a:srgbClr val="00B050"/>
              </a:buClr>
              <a:buFont typeface="Wingdings 3" panose="05040102010807070707" pitchFamily="18" charset="2"/>
              <a:buChar char=""/>
            </a:pPr>
            <a:r>
              <a:rPr lang="en-US" sz="1400" b="1" dirty="0"/>
              <a:t>Lack of Role </a:t>
            </a:r>
            <a:r>
              <a:rPr lang="en-US" sz="1400" b="1" dirty="0" smtClean="0"/>
              <a:t>Clarity </a:t>
            </a:r>
            <a:r>
              <a:rPr lang="en-US" sz="1400" dirty="0" smtClean="0"/>
              <a:t>- This </a:t>
            </a:r>
            <a:r>
              <a:rPr lang="en-US" sz="1400" dirty="0"/>
              <a:t>lack of clarity in workers’ objectives and expectations creates tension between the employees and results in conflicts.</a:t>
            </a:r>
          </a:p>
          <a:p>
            <a:pPr marL="719138" lvl="1" indent="-342900">
              <a:spcAft>
                <a:spcPts val="600"/>
              </a:spcAft>
              <a:buClr>
                <a:srgbClr val="00B050"/>
              </a:buClr>
              <a:buFont typeface="Wingdings 3" panose="05040102010807070707" pitchFamily="18" charset="2"/>
              <a:buChar char=""/>
            </a:pPr>
            <a:r>
              <a:rPr lang="en-US" sz="1400" b="1" dirty="0" smtClean="0"/>
              <a:t>Lack </a:t>
            </a:r>
            <a:r>
              <a:rPr lang="en-US" sz="1400" b="1" dirty="0"/>
              <a:t>of </a:t>
            </a:r>
            <a:r>
              <a:rPr lang="en-US" sz="1400" b="1" dirty="0" smtClean="0"/>
              <a:t>Transparency </a:t>
            </a:r>
            <a:r>
              <a:rPr lang="en-US" sz="1400" dirty="0" smtClean="0"/>
              <a:t>- </a:t>
            </a:r>
            <a:r>
              <a:rPr lang="en-US" sz="1400" dirty="0"/>
              <a:t>When employees are not informed about decisions, they will make their own assumptions which can spread rumors</a:t>
            </a:r>
            <a:r>
              <a:rPr lang="en-US" sz="1400" dirty="0" smtClean="0"/>
              <a:t>.</a:t>
            </a:r>
          </a:p>
          <a:p>
            <a:pPr marL="719138" lvl="1" indent="-342900">
              <a:spcAft>
                <a:spcPts val="600"/>
              </a:spcAft>
              <a:buClr>
                <a:srgbClr val="00B050"/>
              </a:buClr>
              <a:buFont typeface="Wingdings 3" panose="05040102010807070707" pitchFamily="18" charset="2"/>
              <a:buChar char=""/>
            </a:pPr>
            <a:r>
              <a:rPr lang="en-US" sz="1400" dirty="0" smtClean="0"/>
              <a:t>Also Poor </a:t>
            </a:r>
            <a:r>
              <a:rPr lang="en-US" sz="1400" dirty="0"/>
              <a:t>Selection or Pairing of Team </a:t>
            </a:r>
            <a:r>
              <a:rPr lang="en-US" sz="1400" dirty="0" smtClean="0"/>
              <a:t>Members, Outdated Technology, Bullying and Harassment</a:t>
            </a:r>
          </a:p>
          <a:p>
            <a:pPr marL="354013" lvl="1" indent="-342900">
              <a:spcAft>
                <a:spcPts val="600"/>
              </a:spcAft>
              <a:buClr>
                <a:srgbClr val="00B050"/>
              </a:buClr>
              <a:buFont typeface="Wingdings 3" panose="05040102010807070707" pitchFamily="18" charset="2"/>
              <a:buChar char=""/>
            </a:pPr>
            <a:r>
              <a:rPr lang="en-US" sz="1400" dirty="0" smtClean="0"/>
              <a:t>Thus</a:t>
            </a:r>
            <a:r>
              <a:rPr lang="en-US" sz="1400" dirty="0"/>
              <a:t>, by considering the above factors and passing stringent amendments, the grievances that employees have in their workplace can be reduced to a great extent, resulting in improved performance of the workforce working for a common cause with reinforced </a:t>
            </a:r>
            <a:r>
              <a:rPr lang="en-US" sz="1400" dirty="0" smtClean="0"/>
              <a:t>enthusiasm</a:t>
            </a:r>
            <a:r>
              <a:rPr lang="en-US" sz="1400" dirty="0"/>
              <a:t>.</a:t>
            </a:r>
            <a:endParaRPr lang="en-US" sz="1400" dirty="0" smtClean="0"/>
          </a:p>
        </p:txBody>
      </p:sp>
      <p:sp>
        <p:nvSpPr>
          <p:cNvPr id="14" name="Title 2"/>
          <p:cNvSpPr>
            <a:spLocks noGrp="1"/>
          </p:cNvSpPr>
          <p:nvPr>
            <p:ph type="title"/>
          </p:nvPr>
        </p:nvSpPr>
        <p:spPr>
          <a:xfrm>
            <a:off x="70266" y="72008"/>
            <a:ext cx="8859452" cy="548680"/>
          </a:xfrm>
        </p:spPr>
        <p:txBody>
          <a:bodyPr>
            <a:noAutofit/>
          </a:bodyPr>
          <a:lstStyle/>
          <a:p>
            <a:r>
              <a:rPr lang="en-US" sz="4000" dirty="0"/>
              <a:t>3.2 – Using Workforce Performance Data</a:t>
            </a:r>
          </a:p>
        </p:txBody>
      </p:sp>
    </p:spTree>
    <p:extLst>
      <p:ext uri="{BB962C8B-B14F-4D97-AF65-F5344CB8AC3E}">
        <p14:creationId xmlns:p14="http://schemas.microsoft.com/office/powerpoint/2010/main" val="2119824363"/>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478423"/>
          </a:xfrm>
          <a:prstGeom prst="rect">
            <a:avLst/>
          </a:prstGeom>
        </p:spPr>
        <p:txBody>
          <a:bodyPr wrap="square">
            <a:spAutoFit/>
          </a:bodyPr>
          <a:lstStyle/>
          <a:p>
            <a:pPr marL="0" lvl="1">
              <a:spcAft>
                <a:spcPts val="600"/>
              </a:spcAft>
              <a:buClr>
                <a:srgbClr val="00B050"/>
              </a:buClr>
            </a:pPr>
            <a:r>
              <a:rPr lang="en-US" sz="1500" b="1" dirty="0" smtClean="0"/>
              <a:t>Solutions to Poor Workforce Performance:</a:t>
            </a:r>
            <a:r>
              <a:rPr lang="en-US" sz="1500" dirty="0" smtClean="0"/>
              <a:t> </a:t>
            </a:r>
          </a:p>
          <a:p>
            <a:pPr marL="355600" lvl="1" indent="-342900">
              <a:spcAft>
                <a:spcPts val="600"/>
              </a:spcAft>
              <a:buClr>
                <a:srgbClr val="00B050"/>
              </a:buClr>
              <a:buFont typeface="Wingdings 3" panose="05040102010807070707" pitchFamily="18" charset="2"/>
              <a:buChar char=""/>
            </a:pPr>
            <a:r>
              <a:rPr lang="en-US" sz="1500" b="1" dirty="0" smtClean="0"/>
              <a:t>Resupply</a:t>
            </a:r>
            <a:r>
              <a:rPr lang="en-US" sz="1500" dirty="0" smtClean="0"/>
              <a:t> - Focus </a:t>
            </a:r>
            <a:r>
              <a:rPr lang="en-US" sz="1500" dirty="0"/>
              <a:t>on the resources provided to do the job. Do employees have what they need to perform well and meet </a:t>
            </a:r>
            <a:r>
              <a:rPr lang="en-US" sz="1500" dirty="0" smtClean="0"/>
              <a:t>expectations? Ask </a:t>
            </a:r>
            <a:r>
              <a:rPr lang="en-US" sz="1500" dirty="0"/>
              <a:t>them about additional resources they think they </a:t>
            </a:r>
            <a:r>
              <a:rPr lang="en-US" sz="1500" dirty="0" smtClean="0"/>
              <a:t>need. - Listen </a:t>
            </a:r>
            <a:r>
              <a:rPr lang="en-US" sz="1500" dirty="0"/>
              <a:t>for points of frustration.</a:t>
            </a:r>
          </a:p>
          <a:p>
            <a:pPr marL="355600" lvl="1" indent="-342900">
              <a:spcAft>
                <a:spcPts val="600"/>
              </a:spcAft>
              <a:buClr>
                <a:srgbClr val="00B050"/>
              </a:buClr>
              <a:buFont typeface="Wingdings 3" panose="05040102010807070707" pitchFamily="18" charset="2"/>
              <a:buChar char=""/>
            </a:pPr>
            <a:r>
              <a:rPr lang="en-US" sz="1500" b="1" dirty="0" smtClean="0"/>
              <a:t>Retrain</a:t>
            </a:r>
            <a:r>
              <a:rPr lang="en-US" sz="1500" dirty="0" smtClean="0"/>
              <a:t> - Provide </a:t>
            </a:r>
            <a:r>
              <a:rPr lang="en-US" sz="1500" dirty="0"/>
              <a:t>additional training to team members. Explore with them whether they have the actual skills required to do what's expected</a:t>
            </a:r>
            <a:r>
              <a:rPr lang="en-US" sz="1500" dirty="0" smtClean="0"/>
              <a:t>.</a:t>
            </a:r>
            <a:endParaRPr lang="en-US" sz="1500" dirty="0"/>
          </a:p>
          <a:p>
            <a:pPr marL="355600" lvl="1" indent="-342900">
              <a:spcAft>
                <a:spcPts val="600"/>
              </a:spcAft>
              <a:buClr>
                <a:srgbClr val="00B050"/>
              </a:buClr>
              <a:buFont typeface="Wingdings 3" panose="05040102010807070707" pitchFamily="18" charset="2"/>
              <a:buChar char=""/>
            </a:pPr>
            <a:r>
              <a:rPr lang="en-US" sz="1500" b="1" dirty="0" smtClean="0"/>
              <a:t>Refit</a:t>
            </a:r>
            <a:r>
              <a:rPr lang="en-US" sz="1500" dirty="0" smtClean="0"/>
              <a:t> - When </a:t>
            </a:r>
            <a:r>
              <a:rPr lang="en-US" sz="1500" dirty="0"/>
              <a:t>these first two measures aren't sufficient, consider refitting the job to the person. </a:t>
            </a:r>
            <a:r>
              <a:rPr lang="en-US" sz="1500" dirty="0" smtClean="0"/>
              <a:t>Analyse </a:t>
            </a:r>
            <a:r>
              <a:rPr lang="en-US" sz="1500" dirty="0"/>
              <a:t>the individual </a:t>
            </a:r>
            <a:r>
              <a:rPr lang="en-US" sz="1500" dirty="0" smtClean="0"/>
              <a:t>parts </a:t>
            </a:r>
            <a:r>
              <a:rPr lang="en-US" sz="1500" dirty="0"/>
              <a:t>of the work, and try </a:t>
            </a:r>
            <a:r>
              <a:rPr lang="en-US" sz="1500" dirty="0" smtClean="0"/>
              <a:t>different </a:t>
            </a:r>
            <a:r>
              <a:rPr lang="en-US" sz="1500" dirty="0"/>
              <a:t>combinations of tasks and abilities</a:t>
            </a:r>
            <a:r>
              <a:rPr lang="en-US" sz="1500" dirty="0" smtClean="0"/>
              <a:t>.</a:t>
            </a:r>
          </a:p>
          <a:p>
            <a:pPr marL="355600" lvl="1" indent="-342900">
              <a:spcAft>
                <a:spcPts val="600"/>
              </a:spcAft>
              <a:buClr>
                <a:srgbClr val="00B050"/>
              </a:buClr>
              <a:buFont typeface="Wingdings 3" panose="05040102010807070707" pitchFamily="18" charset="2"/>
              <a:buChar char=""/>
            </a:pPr>
            <a:r>
              <a:rPr lang="en-US" sz="1500" b="1" dirty="0" smtClean="0"/>
              <a:t>Reassign</a:t>
            </a:r>
            <a:r>
              <a:rPr lang="en-US" sz="1500" dirty="0" smtClean="0"/>
              <a:t> - When </a:t>
            </a:r>
            <a:r>
              <a:rPr lang="en-US" sz="1500" dirty="0"/>
              <a:t>revising or refitting the job doesn't turn the situation around, look at reassigning the poor performer. Typical job reassignments may decrease the demands of the role by reducing the need for the following:</a:t>
            </a:r>
          </a:p>
          <a:p>
            <a:pPr marL="355600" lvl="1" indent="-342900">
              <a:spcAft>
                <a:spcPts val="600"/>
              </a:spcAft>
              <a:buClr>
                <a:srgbClr val="00B050"/>
              </a:buClr>
              <a:buFont typeface="Wingdings 3" panose="05040102010807070707" pitchFamily="18" charset="2"/>
              <a:buChar char=""/>
            </a:pPr>
            <a:r>
              <a:rPr lang="en-US" sz="1500" b="1" dirty="0" smtClean="0"/>
              <a:t>Release</a:t>
            </a:r>
            <a:r>
              <a:rPr lang="en-US" sz="1500" dirty="0" smtClean="0"/>
              <a:t> - As </a:t>
            </a:r>
            <a:r>
              <a:rPr lang="en-US" sz="1500" dirty="0"/>
              <a:t>a final option for lack of ability, you may need to let the employee go. </a:t>
            </a:r>
            <a:r>
              <a:rPr lang="en-US" sz="1500" dirty="0" smtClean="0"/>
              <a:t>You </a:t>
            </a:r>
            <a:r>
              <a:rPr lang="en-US" sz="1500" dirty="0"/>
              <a:t>may need to consider contractual terms and restrictions; however, in the long run, this may be the best decision for your whole team.</a:t>
            </a:r>
          </a:p>
          <a:p>
            <a:pPr marL="355600" lvl="1" indent="-342900">
              <a:spcAft>
                <a:spcPts val="600"/>
              </a:spcAft>
              <a:buClr>
                <a:srgbClr val="00B050"/>
              </a:buClr>
              <a:buFont typeface="Wingdings 3" panose="05040102010807070707" pitchFamily="18" charset="2"/>
              <a:buChar char=""/>
            </a:pPr>
            <a:r>
              <a:rPr lang="en-US" sz="1500" b="1" dirty="0" smtClean="0"/>
              <a:t>Improving Motivation </a:t>
            </a:r>
            <a:r>
              <a:rPr lang="en-US" sz="1500" dirty="0" smtClean="0"/>
              <a:t>- Sometimes </a:t>
            </a:r>
            <a:r>
              <a:rPr lang="en-US" sz="1500" dirty="0"/>
              <a:t>poor performance has its roots in low motivation. </a:t>
            </a:r>
            <a:endParaRPr lang="en-US" sz="1500" dirty="0" smtClean="0"/>
          </a:p>
          <a:p>
            <a:pPr marL="719138" lvl="1" indent="-342900">
              <a:spcAft>
                <a:spcPts val="600"/>
              </a:spcAft>
              <a:buClr>
                <a:srgbClr val="00B050"/>
              </a:buClr>
              <a:buFont typeface="+mj-lt"/>
              <a:buAutoNum type="arabicPeriod"/>
            </a:pPr>
            <a:r>
              <a:rPr lang="en-US" sz="1500" dirty="0" smtClean="0"/>
              <a:t>By Setting </a:t>
            </a:r>
            <a:r>
              <a:rPr lang="en-US" sz="1500" dirty="0"/>
              <a:t>of performance goals.</a:t>
            </a:r>
          </a:p>
          <a:p>
            <a:pPr marL="719138" lvl="1" indent="-342900">
              <a:spcAft>
                <a:spcPts val="600"/>
              </a:spcAft>
              <a:buClr>
                <a:srgbClr val="00B050"/>
              </a:buClr>
              <a:buFont typeface="+mj-lt"/>
              <a:buAutoNum type="arabicPeriod"/>
            </a:pPr>
            <a:r>
              <a:rPr lang="en-US" sz="1500" dirty="0"/>
              <a:t>Provision of performance assistance.</a:t>
            </a:r>
          </a:p>
          <a:p>
            <a:pPr marL="719138" lvl="1" indent="-342900">
              <a:spcAft>
                <a:spcPts val="600"/>
              </a:spcAft>
              <a:buClr>
                <a:srgbClr val="00B050"/>
              </a:buClr>
              <a:buFont typeface="+mj-lt"/>
              <a:buAutoNum type="arabicPeriod"/>
            </a:pPr>
            <a:r>
              <a:rPr lang="en-US" sz="1500" dirty="0"/>
              <a:t>Provision of performance feedback.</a:t>
            </a:r>
          </a:p>
          <a:p>
            <a:pPr marL="355600" lvl="1" indent="-342900">
              <a:spcAft>
                <a:spcPts val="600"/>
              </a:spcAft>
              <a:buClr>
                <a:srgbClr val="00B050"/>
              </a:buClr>
              <a:buFont typeface="Wingdings 3" panose="05040102010807070707" pitchFamily="18" charset="2"/>
              <a:buChar char=""/>
            </a:pPr>
            <a:r>
              <a:rPr lang="en-US" sz="1500" b="1" dirty="0">
                <a:solidFill>
                  <a:srgbClr val="FF0000"/>
                </a:solidFill>
              </a:rPr>
              <a:t>Task </a:t>
            </a:r>
            <a:r>
              <a:rPr lang="en-US" sz="1500" b="1" dirty="0" smtClean="0">
                <a:solidFill>
                  <a:srgbClr val="FF0000"/>
                </a:solidFill>
              </a:rPr>
              <a:t>3.13 –</a:t>
            </a:r>
            <a:r>
              <a:rPr lang="en-US" sz="1500" dirty="0" smtClean="0">
                <a:solidFill>
                  <a:srgbClr val="FF0000"/>
                </a:solidFill>
              </a:rPr>
              <a:t> Describe in terms of the </a:t>
            </a:r>
            <a:r>
              <a:rPr lang="en-US" sz="1500" dirty="0" err="1" smtClean="0">
                <a:solidFill>
                  <a:srgbClr val="FF0000"/>
                </a:solidFill>
              </a:rPr>
              <a:t>Enderoth</a:t>
            </a:r>
            <a:r>
              <a:rPr lang="en-US" sz="1500" dirty="0" smtClean="0">
                <a:solidFill>
                  <a:srgbClr val="FF0000"/>
                </a:solidFill>
              </a:rPr>
              <a:t> School five different possible Causes, Effects and Solutions of Low Morale and Poor Workforce Performance.</a:t>
            </a:r>
            <a:endParaRPr lang="en-US" sz="15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4000" dirty="0"/>
              <a:t>3.2 – Using Workforce Performance Data</a:t>
            </a:r>
          </a:p>
        </p:txBody>
      </p:sp>
    </p:spTree>
    <p:extLst>
      <p:ext uri="{BB962C8B-B14F-4D97-AF65-F5344CB8AC3E}">
        <p14:creationId xmlns:p14="http://schemas.microsoft.com/office/powerpoint/2010/main" val="4019472481"/>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509200"/>
          </a:xfrm>
          <a:prstGeom prst="rect">
            <a:avLst/>
          </a:prstGeom>
        </p:spPr>
        <p:txBody>
          <a:bodyPr wrap="square">
            <a:spAutoFit/>
          </a:bodyPr>
          <a:lstStyle/>
          <a:p>
            <a:pPr algn="ctr">
              <a:spcAft>
                <a:spcPts val="600"/>
              </a:spcAft>
              <a:tabLst>
                <a:tab pos="8348663" algn="r"/>
              </a:tabLst>
            </a:pPr>
            <a:r>
              <a:rPr lang="en-US" sz="1660" b="1" dirty="0">
                <a:solidFill>
                  <a:srgbClr val="FF0000"/>
                </a:solidFill>
              </a:rPr>
              <a:t>Wattam Grove</a:t>
            </a:r>
          </a:p>
          <a:p>
            <a:pPr>
              <a:spcAft>
                <a:spcPts val="600"/>
              </a:spcAft>
              <a:tabLst>
                <a:tab pos="8348663" algn="r"/>
              </a:tabLst>
            </a:pPr>
            <a:r>
              <a:rPr lang="en-US" sz="1660" b="1" dirty="0">
                <a:solidFill>
                  <a:srgbClr val="FF0000"/>
                </a:solidFill>
              </a:rPr>
              <a:t>The business</a:t>
            </a:r>
          </a:p>
          <a:p>
            <a:pPr>
              <a:spcAft>
                <a:spcPts val="600"/>
              </a:spcAft>
              <a:tabLst>
                <a:tab pos="8348663" algn="r"/>
              </a:tabLst>
            </a:pPr>
            <a:r>
              <a:rPr lang="en-US" sz="1660" dirty="0">
                <a:solidFill>
                  <a:srgbClr val="FF0000"/>
                </a:solidFill>
              </a:rPr>
              <a:t>Wattam Grove is a traditional fruit farm occupying 45 acres of land on the Devon/Cornwall border. The farm is located approximately five miles from the coast. Brothers, Eric and Percy Wattam, now in their early forties, inherited the farm from their father in 2007.</a:t>
            </a:r>
          </a:p>
          <a:p>
            <a:pPr>
              <a:spcAft>
                <a:spcPts val="600"/>
              </a:spcAft>
              <a:tabLst>
                <a:tab pos="8348663" algn="r"/>
              </a:tabLst>
            </a:pPr>
            <a:r>
              <a:rPr lang="en-US" sz="1660" dirty="0">
                <a:solidFill>
                  <a:srgbClr val="FF0000"/>
                </a:solidFill>
              </a:rPr>
              <a:t>Wattam Grove produces soft fruit. Raspberries, grown under glass, are Wattam Grove’s main crop. Smaller quantities of other soft fruits such as blackcurrants, strawberries and blueberries are grown in </a:t>
            </a:r>
            <a:r>
              <a:rPr lang="en-US" sz="1660" dirty="0" err="1">
                <a:solidFill>
                  <a:srgbClr val="FF0000"/>
                </a:solidFill>
              </a:rPr>
              <a:t>polytunnels</a:t>
            </a:r>
            <a:r>
              <a:rPr lang="en-US" sz="1660" dirty="0">
                <a:solidFill>
                  <a:srgbClr val="FF0000"/>
                </a:solidFill>
              </a:rPr>
              <a:t>. Blackberries and gooseberries, which do not need protecting from the elements, are also grown on the farm. All of Wattam Grove’s produce is sold to a fruit marketing company, </a:t>
            </a:r>
            <a:r>
              <a:rPr lang="en-US" sz="1660" dirty="0" err="1">
                <a:solidFill>
                  <a:srgbClr val="FF0000"/>
                </a:solidFill>
              </a:rPr>
              <a:t>Fruitex</a:t>
            </a:r>
            <a:r>
              <a:rPr lang="en-US" sz="1660" dirty="0">
                <a:solidFill>
                  <a:srgbClr val="FF0000"/>
                </a:solidFill>
              </a:rPr>
              <a:t> Ltd, a leading supplier of fruit to the UK’s supermarket industry. Wattam Grove does not sell fruit directly to the public.</a:t>
            </a:r>
          </a:p>
          <a:p>
            <a:pPr>
              <a:spcAft>
                <a:spcPts val="600"/>
              </a:spcAft>
              <a:tabLst>
                <a:tab pos="8348663" algn="r"/>
              </a:tabLst>
            </a:pPr>
            <a:r>
              <a:rPr lang="en-US" sz="1660" dirty="0">
                <a:solidFill>
                  <a:srgbClr val="FF0000"/>
                </a:solidFill>
              </a:rPr>
              <a:t>Four farm </a:t>
            </a:r>
            <a:r>
              <a:rPr lang="en-US" sz="1660" dirty="0" err="1">
                <a:solidFill>
                  <a:srgbClr val="FF0000"/>
                </a:solidFill>
              </a:rPr>
              <a:t>labourers</a:t>
            </a:r>
            <a:r>
              <a:rPr lang="en-US" sz="1660" dirty="0">
                <a:solidFill>
                  <a:srgbClr val="FF0000"/>
                </a:solidFill>
              </a:rPr>
              <a:t> are employed on permanent contracts to look after the soft fruits throughout the year. From May to October, the six months of peak yield, Wattam Grove also hires 22 temporary, low paid workers to help with the soft fruit harvest. The harvesting of soft fruit is very labour intensive because each berry must be picked by hand. The temporary workers, usually a combination of students and migrant </a:t>
            </a:r>
            <a:r>
              <a:rPr lang="en-US" sz="1660" dirty="0" err="1">
                <a:solidFill>
                  <a:srgbClr val="FF0000"/>
                </a:solidFill>
              </a:rPr>
              <a:t>labourers</a:t>
            </a:r>
            <a:r>
              <a:rPr lang="en-US" sz="1660" dirty="0">
                <a:solidFill>
                  <a:srgbClr val="FF0000"/>
                </a:solidFill>
              </a:rPr>
              <a:t>, are required to undertake the backbreaking work of picking the crop and sorting out the good fruit from the waste. The berries are then run through a fruit grading machine, packaged and placed into cold storage ready for the daily arrival of one of </a:t>
            </a:r>
            <a:r>
              <a:rPr lang="en-US" sz="1660" dirty="0" err="1">
                <a:solidFill>
                  <a:srgbClr val="FF0000"/>
                </a:solidFill>
              </a:rPr>
              <a:t>Fruitex</a:t>
            </a:r>
            <a:r>
              <a:rPr lang="en-US" sz="1660" dirty="0">
                <a:solidFill>
                  <a:srgbClr val="FF0000"/>
                </a:solidFill>
              </a:rPr>
              <a:t> </a:t>
            </a:r>
            <a:r>
              <a:rPr lang="en-US" sz="1660" dirty="0" err="1">
                <a:solidFill>
                  <a:srgbClr val="FF0000"/>
                </a:solidFill>
              </a:rPr>
              <a:t>Ltd’s</a:t>
            </a:r>
            <a:r>
              <a:rPr lang="en-US" sz="1660" dirty="0">
                <a:solidFill>
                  <a:srgbClr val="FF0000"/>
                </a:solidFill>
              </a:rPr>
              <a:t> refrigerated lorries.</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Tree>
    <p:extLst>
      <p:ext uri="{BB962C8B-B14F-4D97-AF65-F5344CB8AC3E}">
        <p14:creationId xmlns:p14="http://schemas.microsoft.com/office/powerpoint/2010/main" val="727308678"/>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579989"/>
          </a:xfrm>
          <a:prstGeom prst="rect">
            <a:avLst/>
          </a:prstGeom>
        </p:spPr>
        <p:txBody>
          <a:bodyPr wrap="square">
            <a:spAutoFit/>
          </a:bodyPr>
          <a:lstStyle/>
          <a:p>
            <a:pPr algn="ctr">
              <a:spcAft>
                <a:spcPts val="600"/>
              </a:spcAft>
              <a:tabLst>
                <a:tab pos="8348663" algn="r"/>
              </a:tabLst>
            </a:pPr>
            <a:r>
              <a:rPr lang="en-US" sz="1870" b="1" dirty="0">
                <a:solidFill>
                  <a:srgbClr val="FF0000"/>
                </a:solidFill>
              </a:rPr>
              <a:t>Wattam Grove</a:t>
            </a:r>
          </a:p>
          <a:p>
            <a:pPr>
              <a:spcAft>
                <a:spcPts val="600"/>
              </a:spcAft>
              <a:tabLst>
                <a:tab pos="8348663" algn="r"/>
              </a:tabLst>
            </a:pPr>
            <a:r>
              <a:rPr lang="en-US" sz="1870" b="1" dirty="0">
                <a:solidFill>
                  <a:srgbClr val="FF0000"/>
                </a:solidFill>
              </a:rPr>
              <a:t>The business</a:t>
            </a:r>
          </a:p>
          <a:p>
            <a:pPr>
              <a:spcAft>
                <a:spcPts val="600"/>
              </a:spcAft>
              <a:tabLst>
                <a:tab pos="8348663" algn="r"/>
              </a:tabLst>
            </a:pPr>
            <a:r>
              <a:rPr lang="en-US" sz="1870" dirty="0">
                <a:solidFill>
                  <a:srgbClr val="FF0000"/>
                </a:solidFill>
              </a:rPr>
              <a:t>All of the farm </a:t>
            </a:r>
            <a:r>
              <a:rPr lang="en-US" sz="1870" dirty="0" err="1">
                <a:solidFill>
                  <a:srgbClr val="FF0000"/>
                </a:solidFill>
              </a:rPr>
              <a:t>labourers</a:t>
            </a:r>
            <a:r>
              <a:rPr lang="en-US" sz="1870" dirty="0">
                <a:solidFill>
                  <a:srgbClr val="FF0000"/>
                </a:solidFill>
              </a:rPr>
              <a:t>, be they permanent or temporary, are recruited and managed directly by Eric. Eric has an autocratic leadership style and likes to keep tight control of the workforce. He makes day to day decisions about the soft fruit production without consulting the farm </a:t>
            </a:r>
            <a:r>
              <a:rPr lang="en-US" sz="1870" dirty="0" err="1">
                <a:solidFill>
                  <a:srgbClr val="FF0000"/>
                </a:solidFill>
              </a:rPr>
              <a:t>labourers</a:t>
            </a:r>
            <a:r>
              <a:rPr lang="en-US" sz="1870" dirty="0">
                <a:solidFill>
                  <a:srgbClr val="FF0000"/>
                </a:solidFill>
              </a:rPr>
              <a:t>.</a:t>
            </a:r>
          </a:p>
          <a:p>
            <a:pPr>
              <a:spcAft>
                <a:spcPts val="600"/>
              </a:spcAft>
              <a:tabLst>
                <a:tab pos="8348663" algn="r"/>
              </a:tabLst>
            </a:pPr>
            <a:r>
              <a:rPr lang="en-US" sz="1870" dirty="0">
                <a:solidFill>
                  <a:srgbClr val="FF0000"/>
                </a:solidFill>
              </a:rPr>
              <a:t>Percy is a planner and an organiser. He is good with numbers and is in charge of the financial and administrative aspects of running the farm. Percy is all too aware that the farm needs to financially support not only himself and his brother but their families as well. Percy is married to Pat, a part-time school cook. They have one daughter who currently attends the local junior school. Eric is married to Marie, who is currently unemployed. They have twin sons aged 17, both of whom hope to go to university next year.</a:t>
            </a:r>
          </a:p>
          <a:p>
            <a:pPr>
              <a:spcAft>
                <a:spcPts val="600"/>
              </a:spcAft>
              <a:tabLst>
                <a:tab pos="8348663" algn="r"/>
              </a:tabLst>
            </a:pPr>
            <a:r>
              <a:rPr lang="en-US" sz="1870" dirty="0">
                <a:solidFill>
                  <a:srgbClr val="FF0000"/>
                </a:solidFill>
              </a:rPr>
              <a:t>Eric and Percy have a strong sense of social responsibility and are keen to forge good relationships with the local community. While both brothers agree that making sufficient profit, by necessity, has to be the main aim of the business this should not be to the detriment of their relationship with the local community.</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Tree>
    <p:extLst>
      <p:ext uri="{BB962C8B-B14F-4D97-AF65-F5344CB8AC3E}">
        <p14:creationId xmlns:p14="http://schemas.microsoft.com/office/powerpoint/2010/main" val="2196454117"/>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309146"/>
          </a:xfrm>
          <a:prstGeom prst="rect">
            <a:avLst/>
          </a:prstGeom>
        </p:spPr>
        <p:txBody>
          <a:bodyPr wrap="square">
            <a:spAutoFit/>
          </a:bodyPr>
          <a:lstStyle/>
          <a:p>
            <a:pPr>
              <a:spcAft>
                <a:spcPts val="600"/>
              </a:spcAft>
              <a:tabLst>
                <a:tab pos="8348663" algn="r"/>
              </a:tabLst>
            </a:pPr>
            <a:r>
              <a:rPr lang="en-US" b="1" dirty="0">
                <a:solidFill>
                  <a:srgbClr val="FF0000"/>
                </a:solidFill>
              </a:rPr>
              <a:t>The problem</a:t>
            </a:r>
          </a:p>
          <a:p>
            <a:pPr>
              <a:spcAft>
                <a:spcPts val="600"/>
              </a:spcAft>
              <a:tabLst>
                <a:tab pos="8348663" algn="r"/>
              </a:tabLst>
            </a:pPr>
            <a:r>
              <a:rPr lang="en-US" dirty="0">
                <a:solidFill>
                  <a:srgbClr val="FF0000"/>
                </a:solidFill>
              </a:rPr>
              <a:t>In the nine years Eric and Percy have been running the farm, the returns have been extremely variable. In 2008 and 2014 bumper harvests saw annual profits in excess of £300 000. In 2010 profit was minimal due to poor weather conditions at the beginning of that year. In 2011 a mite infestation of the raspberry canes led to a significant trading loss. Eric and Percy both feel that the business is too dependent on variables outside of their control.</a:t>
            </a:r>
          </a:p>
          <a:p>
            <a:pPr>
              <a:spcAft>
                <a:spcPts val="600"/>
              </a:spcAft>
              <a:tabLst>
                <a:tab pos="8348663" algn="r"/>
              </a:tabLst>
            </a:pPr>
            <a:r>
              <a:rPr lang="en-US" dirty="0">
                <a:solidFill>
                  <a:srgbClr val="FF0000"/>
                </a:solidFill>
              </a:rPr>
              <a:t>Furthermore, the market for fruit has changed considerably over the last decade. Fruit farms have lost a significant amount of market power due to the dominance of supermarkets and the increase in imported fruit from around the world. Wattam Grove can no longer control the selling price of the fruit it grows, further threatening the farm’s net profit and gross profit margins. Eric and Percy have tried their best to compensate for this lack of market power by minimising costs and increasing output. However, this constant struggle is having a negative impact on their work-life balance and on their families.</a:t>
            </a:r>
          </a:p>
          <a:p>
            <a:pPr>
              <a:spcAft>
                <a:spcPts val="600"/>
              </a:spcAft>
              <a:tabLst>
                <a:tab pos="8348663" algn="r"/>
              </a:tabLst>
            </a:pPr>
            <a:r>
              <a:rPr lang="en-US" dirty="0">
                <a:solidFill>
                  <a:srgbClr val="FF0000"/>
                </a:solidFill>
              </a:rPr>
              <a:t>Supporting their families solely by the growing of fruit no longer appears to be an option. Despite being naturally risk averse, Eric and Percy agree that the farm must pursue a strategy of diversification if it is to survive.</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Tree>
    <p:extLst>
      <p:ext uri="{BB962C8B-B14F-4D97-AF65-F5344CB8AC3E}">
        <p14:creationId xmlns:p14="http://schemas.microsoft.com/office/powerpoint/2010/main" val="1907594197"/>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786199"/>
          </a:xfrm>
          <a:prstGeom prst="rect">
            <a:avLst/>
          </a:prstGeom>
        </p:spPr>
        <p:txBody>
          <a:bodyPr wrap="square">
            <a:spAutoFit/>
          </a:bodyPr>
          <a:lstStyle/>
          <a:p>
            <a:pPr>
              <a:spcAft>
                <a:spcPts val="600"/>
              </a:spcAft>
              <a:tabLst>
                <a:tab pos="8348663" algn="r"/>
              </a:tabLst>
            </a:pPr>
            <a:r>
              <a:rPr lang="en-US" sz="1600" b="1" dirty="0">
                <a:solidFill>
                  <a:srgbClr val="FF0000"/>
                </a:solidFill>
              </a:rPr>
              <a:t>The options</a:t>
            </a:r>
          </a:p>
          <a:p>
            <a:pPr>
              <a:spcAft>
                <a:spcPts val="600"/>
              </a:spcAft>
              <a:tabLst>
                <a:tab pos="8348663" algn="r"/>
              </a:tabLst>
            </a:pPr>
            <a:r>
              <a:rPr lang="en-US" sz="1600" dirty="0">
                <a:solidFill>
                  <a:srgbClr val="FF0000"/>
                </a:solidFill>
              </a:rPr>
              <a:t>Eric and Percy are currently investigating three diversification options for Wattam Grove. They fully intend to discuss these options with their respective families before coming to an agreed final decision.</a:t>
            </a:r>
          </a:p>
          <a:p>
            <a:pPr>
              <a:spcAft>
                <a:spcPts val="600"/>
              </a:spcAft>
              <a:tabLst>
                <a:tab pos="8348663" algn="r"/>
              </a:tabLst>
            </a:pPr>
            <a:r>
              <a:rPr lang="en-US" sz="1600" b="1" dirty="0">
                <a:solidFill>
                  <a:srgbClr val="FF0000"/>
                </a:solidFill>
              </a:rPr>
              <a:t>Option 1 – Jam and preserves</a:t>
            </a:r>
          </a:p>
          <a:p>
            <a:pPr>
              <a:spcAft>
                <a:spcPts val="600"/>
              </a:spcAft>
              <a:tabLst>
                <a:tab pos="8348663" algn="r"/>
              </a:tabLst>
            </a:pPr>
            <a:r>
              <a:rPr lang="en-US" sz="1600" dirty="0">
                <a:solidFill>
                  <a:srgbClr val="FF0000"/>
                </a:solidFill>
              </a:rPr>
              <a:t>Wattam Grove could make and sell its own range of </a:t>
            </a:r>
            <a:r>
              <a:rPr lang="en-US" sz="1600" dirty="0" err="1">
                <a:solidFill>
                  <a:srgbClr val="FF0000"/>
                </a:solidFill>
              </a:rPr>
              <a:t>speciality</a:t>
            </a:r>
            <a:r>
              <a:rPr lang="en-US" sz="1600" dirty="0">
                <a:solidFill>
                  <a:srgbClr val="FF0000"/>
                </a:solidFill>
              </a:rPr>
              <a:t> jams and preserves. Pat has some excellent recipes, given to her when she did her catering course, which could be used to set up the initial product range. Where possible, fruit grown on the farm would be used.</a:t>
            </a:r>
          </a:p>
          <a:p>
            <a:pPr>
              <a:spcAft>
                <a:spcPts val="600"/>
              </a:spcAft>
              <a:tabLst>
                <a:tab pos="8348663" algn="r"/>
              </a:tabLst>
            </a:pPr>
            <a:r>
              <a:rPr lang="en-US" sz="1600" dirty="0">
                <a:solidFill>
                  <a:srgbClr val="FF0000"/>
                </a:solidFill>
              </a:rPr>
              <a:t>Wattam Grove would make the jam and preserves in batches of 500 jars. Two of the farm’s </a:t>
            </a:r>
            <a:r>
              <a:rPr lang="en-US" sz="1600" dirty="0" err="1">
                <a:solidFill>
                  <a:srgbClr val="FF0000"/>
                </a:solidFill>
              </a:rPr>
              <a:t>underutilised</a:t>
            </a:r>
            <a:r>
              <a:rPr lang="en-US" sz="1600" dirty="0">
                <a:solidFill>
                  <a:srgbClr val="FF0000"/>
                </a:solidFill>
              </a:rPr>
              <a:t> barns would be converted into a production unit large enough to house the required cooking, cooling and packaging equipment. Hygiene certificates would need to be obtained. Initially, the farm would recruit one full-time and two part-time catering employees. It is hoped that in the future opening a café on the farm, which would </a:t>
            </a:r>
            <a:r>
              <a:rPr lang="en-US" sz="1600" dirty="0" err="1">
                <a:solidFill>
                  <a:srgbClr val="FF0000"/>
                </a:solidFill>
              </a:rPr>
              <a:t>specialise</a:t>
            </a:r>
            <a:r>
              <a:rPr lang="en-US" sz="1600" dirty="0">
                <a:solidFill>
                  <a:srgbClr val="FF0000"/>
                </a:solidFill>
              </a:rPr>
              <a:t> in the sale of cream teas using the farm’s own brand of jam and preserves, may be an additional revenue stream.</a:t>
            </a:r>
          </a:p>
          <a:p>
            <a:pPr>
              <a:spcAft>
                <a:spcPts val="600"/>
              </a:spcAft>
              <a:tabLst>
                <a:tab pos="8348663" algn="r"/>
              </a:tabLst>
            </a:pPr>
            <a:r>
              <a:rPr lang="en-US" sz="1600" dirty="0">
                <a:solidFill>
                  <a:srgbClr val="FF0000"/>
                </a:solidFill>
              </a:rPr>
              <a:t>The capital budget spend of converting the barns is estimated to be in the region of £300 000. This option would use up all of Wattam Grove’s retained profits. Furthermore, there would be additional revenue expenditure each year to cover the wages of the catering employees.</a:t>
            </a:r>
          </a:p>
          <a:p>
            <a:pPr>
              <a:spcAft>
                <a:spcPts val="600"/>
              </a:spcAft>
              <a:tabLst>
                <a:tab pos="8348663" algn="r"/>
              </a:tabLst>
            </a:pPr>
            <a:r>
              <a:rPr lang="en-US" sz="1600" dirty="0">
                <a:solidFill>
                  <a:srgbClr val="FF0000"/>
                </a:solidFill>
              </a:rPr>
              <a:t>Capital investment appraisal suggests a payback period of approximately five years, with an ARR of 16% over the first seven years of trading.</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Tree>
    <p:extLst>
      <p:ext uri="{BB962C8B-B14F-4D97-AF65-F5344CB8AC3E}">
        <p14:creationId xmlns:p14="http://schemas.microsoft.com/office/powerpoint/2010/main" val="3775327523"/>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940088"/>
          </a:xfrm>
          <a:prstGeom prst="rect">
            <a:avLst/>
          </a:prstGeom>
        </p:spPr>
        <p:txBody>
          <a:bodyPr wrap="square">
            <a:spAutoFit/>
          </a:bodyPr>
          <a:lstStyle/>
          <a:p>
            <a:pPr>
              <a:spcAft>
                <a:spcPts val="600"/>
              </a:spcAft>
              <a:tabLst>
                <a:tab pos="8348663" algn="r"/>
              </a:tabLst>
            </a:pPr>
            <a:r>
              <a:rPr lang="en-US" sz="1740" b="1" dirty="0">
                <a:solidFill>
                  <a:srgbClr val="FF0000"/>
                </a:solidFill>
              </a:rPr>
              <a:t>Option 2 – Camping and caravan site</a:t>
            </a:r>
          </a:p>
          <a:p>
            <a:pPr>
              <a:spcAft>
                <a:spcPts val="600"/>
              </a:spcAft>
              <a:tabLst>
                <a:tab pos="8348663" algn="r"/>
              </a:tabLst>
            </a:pPr>
            <a:r>
              <a:rPr lang="en-US" sz="1740" dirty="0">
                <a:solidFill>
                  <a:srgbClr val="FF0000"/>
                </a:solidFill>
              </a:rPr>
              <a:t>Wattam Grove could purchase </a:t>
            </a:r>
            <a:r>
              <a:rPr lang="en-US" sz="1740" dirty="0" err="1">
                <a:solidFill>
                  <a:srgbClr val="FF0000"/>
                </a:solidFill>
              </a:rPr>
              <a:t>neighbouring</a:t>
            </a:r>
            <a:r>
              <a:rPr lang="en-US" sz="1740" dirty="0">
                <a:solidFill>
                  <a:srgbClr val="FF0000"/>
                </a:solidFill>
              </a:rPr>
              <a:t> farmland and convert its use to a camping and caravan site. Suitable land is currently for sale at a cost of £18 000 per acre. Wattam Grove would purchase 10 acres of land, sufficient for 180 pitches. Percy expects the camping and caravan site to operate at close to full capacity, especially during the summer months.</a:t>
            </a:r>
          </a:p>
          <a:p>
            <a:pPr>
              <a:spcAft>
                <a:spcPts val="600"/>
              </a:spcAft>
              <a:tabLst>
                <a:tab pos="8348663" algn="r"/>
              </a:tabLst>
            </a:pPr>
            <a:r>
              <a:rPr lang="en-US" sz="1740" dirty="0">
                <a:solidFill>
                  <a:srgbClr val="FF0000"/>
                </a:solidFill>
              </a:rPr>
              <a:t>Planning permission for a change of land use and a site </a:t>
            </a:r>
            <a:r>
              <a:rPr lang="en-US" sz="1740" dirty="0" err="1">
                <a:solidFill>
                  <a:srgbClr val="FF0000"/>
                </a:solidFill>
              </a:rPr>
              <a:t>licence</a:t>
            </a:r>
            <a:r>
              <a:rPr lang="en-US" sz="1740" dirty="0">
                <a:solidFill>
                  <a:srgbClr val="FF0000"/>
                </a:solidFill>
              </a:rPr>
              <a:t> allowing the site to operate 11 months of the year would need to be obtained from the local authority. Mains water, electric hook-ups and sewage disposal would need to be installed on the site. In addition, LPG gas would be made available from a bulk tank. Toilet and washing facilities would also need to be built. Initially, Eric and Percy would like to run the camping and caravan site themselves. However, they do realise that in time a site manager may be required.</a:t>
            </a:r>
          </a:p>
          <a:p>
            <a:pPr>
              <a:spcAft>
                <a:spcPts val="600"/>
              </a:spcAft>
              <a:tabLst>
                <a:tab pos="8348663" algn="r"/>
              </a:tabLst>
            </a:pPr>
            <a:r>
              <a:rPr lang="en-US" sz="1740" dirty="0">
                <a:solidFill>
                  <a:srgbClr val="FF0000"/>
                </a:solidFill>
              </a:rPr>
              <a:t>In addition to the cost of the land, Percy estimates that another £400 000 would be needed to obtain the necessary planning permission and </a:t>
            </a:r>
            <a:r>
              <a:rPr lang="en-US" sz="1740" dirty="0" err="1">
                <a:solidFill>
                  <a:srgbClr val="FF0000"/>
                </a:solidFill>
              </a:rPr>
              <a:t>licence</a:t>
            </a:r>
            <a:r>
              <a:rPr lang="en-US" sz="1740" dirty="0">
                <a:solidFill>
                  <a:srgbClr val="FF0000"/>
                </a:solidFill>
              </a:rPr>
              <a:t> and to install the facilities. In addition to using all of Wattam Grove’s retained profits, the business would need to obtain external finance in the region of £280 000 to help fund this option.</a:t>
            </a:r>
          </a:p>
          <a:p>
            <a:pPr>
              <a:spcAft>
                <a:spcPts val="600"/>
              </a:spcAft>
              <a:tabLst>
                <a:tab pos="8348663" algn="r"/>
              </a:tabLst>
            </a:pPr>
            <a:r>
              <a:rPr lang="en-US" sz="1740" dirty="0">
                <a:solidFill>
                  <a:srgbClr val="FF0000"/>
                </a:solidFill>
              </a:rPr>
              <a:t>Capital investment appraisal suggests a payback period of approximately three years, with an ARR of 28% over the first seven years of trading.</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Tree>
    <p:extLst>
      <p:ext uri="{BB962C8B-B14F-4D97-AF65-F5344CB8AC3E}">
        <p14:creationId xmlns:p14="http://schemas.microsoft.com/office/powerpoint/2010/main" val="2061500891"/>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647700"/>
          </a:xfrm>
          <a:prstGeom prst="rect">
            <a:avLst/>
          </a:prstGeom>
        </p:spPr>
        <p:txBody>
          <a:bodyPr wrap="square">
            <a:spAutoFit/>
          </a:bodyPr>
          <a:lstStyle/>
          <a:p>
            <a:pPr>
              <a:spcAft>
                <a:spcPts val="600"/>
              </a:spcAft>
              <a:tabLst>
                <a:tab pos="8348663" algn="r"/>
              </a:tabLst>
            </a:pPr>
            <a:r>
              <a:rPr lang="en-US" sz="1600" b="1" dirty="0">
                <a:solidFill>
                  <a:srgbClr val="FF0000"/>
                </a:solidFill>
              </a:rPr>
              <a:t>Option 3 – Paintballing</a:t>
            </a:r>
          </a:p>
          <a:p>
            <a:pPr>
              <a:spcAft>
                <a:spcPts val="600"/>
              </a:spcAft>
              <a:tabLst>
                <a:tab pos="8348663" algn="r"/>
              </a:tabLst>
            </a:pPr>
            <a:r>
              <a:rPr lang="en-US" sz="1600" dirty="0">
                <a:solidFill>
                  <a:srgbClr val="FF0000"/>
                </a:solidFill>
              </a:rPr>
              <a:t>Wattam Grove could purchase three acres of </a:t>
            </a:r>
            <a:r>
              <a:rPr lang="en-US" sz="1600" dirty="0" err="1">
                <a:solidFill>
                  <a:srgbClr val="FF0000"/>
                </a:solidFill>
              </a:rPr>
              <a:t>neighbouring</a:t>
            </a:r>
            <a:r>
              <a:rPr lang="en-US" sz="1600" dirty="0">
                <a:solidFill>
                  <a:srgbClr val="FF0000"/>
                </a:solidFill>
              </a:rPr>
              <a:t> farmland and turn it into a paintballing arena. Eric </a:t>
            </a:r>
            <a:r>
              <a:rPr lang="en-US" sz="1600" dirty="0" err="1">
                <a:solidFill>
                  <a:srgbClr val="FF0000"/>
                </a:solidFill>
              </a:rPr>
              <a:t>favours</a:t>
            </a:r>
            <a:r>
              <a:rPr lang="en-US" sz="1600" dirty="0">
                <a:solidFill>
                  <a:srgbClr val="FF0000"/>
                </a:solidFill>
              </a:rPr>
              <a:t> this option as he is a keen </a:t>
            </a:r>
            <a:r>
              <a:rPr lang="en-US" sz="1600" dirty="0" err="1">
                <a:solidFill>
                  <a:srgbClr val="FF0000"/>
                </a:solidFill>
              </a:rPr>
              <a:t>paintballer</a:t>
            </a:r>
            <a:r>
              <a:rPr lang="en-US" sz="1600" dirty="0">
                <a:solidFill>
                  <a:srgbClr val="FF0000"/>
                </a:solidFill>
              </a:rPr>
              <a:t>. This option would provide all year round leisure facilities for the local community. Initially, Wattam Grove would offer four gaming zones – two for scenario games and two for speedball. The farm would recruit two full-time and four part-time paintball employees in order to ensure that the operation is run safely.</a:t>
            </a:r>
          </a:p>
          <a:p>
            <a:pPr>
              <a:spcAft>
                <a:spcPts val="600"/>
              </a:spcAft>
              <a:tabLst>
                <a:tab pos="8348663" algn="r"/>
              </a:tabLst>
            </a:pPr>
            <a:r>
              <a:rPr lang="en-US" sz="1600" dirty="0">
                <a:solidFill>
                  <a:srgbClr val="FF0000"/>
                </a:solidFill>
              </a:rPr>
              <a:t>Planning permission for a change of land use would need to be obtained from the local authority. In addition, a firearms </a:t>
            </a:r>
            <a:r>
              <a:rPr lang="en-US" sz="1600" dirty="0" err="1">
                <a:solidFill>
                  <a:srgbClr val="FF0000"/>
                </a:solidFill>
              </a:rPr>
              <a:t>licence</a:t>
            </a:r>
            <a:r>
              <a:rPr lang="en-US" sz="1600" dirty="0">
                <a:solidFill>
                  <a:srgbClr val="FF0000"/>
                </a:solidFill>
              </a:rPr>
              <a:t> would need to be obtained from the local police. Toilet, parking and office facilities would also need to be provided.</a:t>
            </a:r>
          </a:p>
          <a:p>
            <a:pPr>
              <a:spcAft>
                <a:spcPts val="600"/>
              </a:spcAft>
              <a:tabLst>
                <a:tab pos="8348663" algn="r"/>
              </a:tabLst>
            </a:pPr>
            <a:r>
              <a:rPr lang="en-US" sz="1600" dirty="0">
                <a:solidFill>
                  <a:srgbClr val="FF0000"/>
                </a:solidFill>
              </a:rPr>
              <a:t>Eric thinks that, with suitable marketing, the paintballing arena could attract corporate team building events, stag parties and group events. He hopes that in the future he may be able to showcase his paintball skills by offering one-to-one coaching to customers for an additional charge.</a:t>
            </a:r>
          </a:p>
          <a:p>
            <a:pPr>
              <a:spcAft>
                <a:spcPts val="600"/>
              </a:spcAft>
              <a:tabLst>
                <a:tab pos="8348663" algn="r"/>
              </a:tabLst>
            </a:pPr>
            <a:r>
              <a:rPr lang="en-US" sz="1600" dirty="0">
                <a:solidFill>
                  <a:srgbClr val="FF0000"/>
                </a:solidFill>
              </a:rPr>
              <a:t>At a cost of £54 000 for the land, estimated costs of £150 000 to provide the facilities and equipment (including the cost of planning permission and </a:t>
            </a:r>
            <a:r>
              <a:rPr lang="en-US" sz="1600" dirty="0" err="1">
                <a:solidFill>
                  <a:srgbClr val="FF0000"/>
                </a:solidFill>
              </a:rPr>
              <a:t>licences</a:t>
            </a:r>
            <a:r>
              <a:rPr lang="en-US" sz="1600" dirty="0">
                <a:solidFill>
                  <a:srgbClr val="FF0000"/>
                </a:solidFill>
              </a:rPr>
              <a:t>) and £20 000 for marketing, the capital budget spend on this option would be in the region of £224 000. This option could be funded entirely from retained profits. There would, however, also be additional revenue expenditure each year to cover the wages of the paintball employees.</a:t>
            </a:r>
          </a:p>
          <a:p>
            <a:pPr>
              <a:spcAft>
                <a:spcPts val="600"/>
              </a:spcAft>
              <a:tabLst>
                <a:tab pos="8348663" algn="r"/>
              </a:tabLst>
            </a:pPr>
            <a:r>
              <a:rPr lang="en-US" sz="1600" dirty="0">
                <a:solidFill>
                  <a:srgbClr val="FF0000"/>
                </a:solidFill>
              </a:rPr>
              <a:t>Capital investment appraisal suggests a payback period of approximately four years, with an ARR of 20% over the first seven years of trading.</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Tree>
    <p:extLst>
      <p:ext uri="{BB962C8B-B14F-4D97-AF65-F5344CB8AC3E}">
        <p14:creationId xmlns:p14="http://schemas.microsoft.com/office/powerpoint/2010/main" val="389308400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05993024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647700"/>
          </a:xfrm>
          <a:prstGeom prst="rect">
            <a:avLst/>
          </a:prstGeom>
        </p:spPr>
        <p:txBody>
          <a:bodyPr wrap="square">
            <a:spAutoFit/>
          </a:bodyPr>
          <a:lstStyle/>
          <a:p>
            <a:pPr>
              <a:spcAft>
                <a:spcPts val="600"/>
              </a:spcAft>
              <a:tabLst>
                <a:tab pos="8348663" algn="r"/>
              </a:tabLst>
            </a:pPr>
            <a:r>
              <a:rPr lang="en-US" sz="1600" b="1" dirty="0">
                <a:solidFill>
                  <a:srgbClr val="FF0000"/>
                </a:solidFill>
              </a:rPr>
              <a:t>Appendix 1</a:t>
            </a:r>
          </a:p>
          <a:p>
            <a:pPr>
              <a:spcAft>
                <a:spcPts val="600"/>
              </a:spcAft>
              <a:tabLst>
                <a:tab pos="8348663" algn="r"/>
              </a:tabLst>
            </a:pPr>
            <a:r>
              <a:rPr lang="en-US" sz="1600" b="1" dirty="0">
                <a:solidFill>
                  <a:srgbClr val="FF0000"/>
                </a:solidFill>
              </a:rPr>
              <a:t>Where is Britain spending?</a:t>
            </a:r>
          </a:p>
          <a:p>
            <a:pPr>
              <a:spcAft>
                <a:spcPts val="600"/>
              </a:spcAft>
              <a:tabLst>
                <a:tab pos="8348663" algn="r"/>
              </a:tabLst>
            </a:pPr>
            <a:r>
              <a:rPr lang="en-US" sz="1600" dirty="0">
                <a:solidFill>
                  <a:srgbClr val="FF0000"/>
                </a:solidFill>
              </a:rPr>
              <a:t>A gradually recovering economy has helped to nudge up spending on key categories, including entertainment and travel. There are signs that some consumers are now more willing to treat themselves. A Barclaycard survey suggests, however, that the rise in non-essential spending, such as entertainment and travel, stems primarily from those on higher incomes. Those on lower incomes continue to feel the squeeze.</a:t>
            </a:r>
          </a:p>
          <a:p>
            <a:pPr>
              <a:spcAft>
                <a:spcPts val="600"/>
              </a:spcAft>
              <a:tabLst>
                <a:tab pos="8348663" algn="r"/>
              </a:tabLst>
            </a:pPr>
            <a:r>
              <a:rPr lang="en-US" sz="1600" dirty="0">
                <a:solidFill>
                  <a:srgbClr val="FF0000"/>
                </a:solidFill>
              </a:rPr>
              <a:t>Where consumers are spending on entertainment and travel, the theme seems to be ‘little and often’. Although the absolute amounts spent on travel are growing, Barclaycard data shows the Average Transaction Value (ATV) is falling. This suggests that consumers are spending more often, but in smaller amounts.</a:t>
            </a:r>
          </a:p>
          <a:p>
            <a:pPr>
              <a:spcAft>
                <a:spcPts val="600"/>
              </a:spcAft>
              <a:tabLst>
                <a:tab pos="8348663" algn="r"/>
              </a:tabLst>
            </a:pPr>
            <a:r>
              <a:rPr lang="en-US" sz="1600" dirty="0">
                <a:solidFill>
                  <a:srgbClr val="FF0000"/>
                </a:solidFill>
              </a:rPr>
              <a:t>Spending on entertainment is picking up strongly as improved confidence means consumers on higher incomes, in particular, are more comfortable spending on ‘experiences’. Overall spending on leisure and entertainment grew by 13.5% in the third quarter of 2014; spending in restaurants grew by 15.8%. Among Barclaycard Consumer Spending 2014 survey respondents, 22% said that compared with a year ago, they were spending more on ‘eating and drinking out’. But as in other sectors, there is still a definite trend towards value. What consumers are after is value-for-money, but this does not necessarily mean cheap.</a:t>
            </a:r>
          </a:p>
          <a:p>
            <a:pPr>
              <a:spcAft>
                <a:spcPts val="600"/>
              </a:spcAft>
              <a:tabLst>
                <a:tab pos="8348663" algn="r"/>
              </a:tabLst>
            </a:pPr>
            <a:r>
              <a:rPr lang="en-US" sz="1600" dirty="0">
                <a:solidFill>
                  <a:srgbClr val="FF0000"/>
                </a:solidFill>
              </a:rPr>
              <a:t>Overall, the trend for higher leisure spending looks set to continue. Some 22% of respondents to the survey said that, over the next three months, they plan to spend more on entertainment.</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Tree>
    <p:extLst>
      <p:ext uri="{BB962C8B-B14F-4D97-AF65-F5344CB8AC3E}">
        <p14:creationId xmlns:p14="http://schemas.microsoft.com/office/powerpoint/2010/main" val="3522146127"/>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2939266"/>
          </a:xfrm>
          <a:prstGeom prst="rect">
            <a:avLst/>
          </a:prstGeom>
        </p:spPr>
        <p:txBody>
          <a:bodyPr wrap="square">
            <a:spAutoFit/>
          </a:bodyPr>
          <a:lstStyle/>
          <a:p>
            <a:pPr marL="469900" indent="-457200">
              <a:spcAft>
                <a:spcPts val="600"/>
              </a:spcAft>
              <a:buFont typeface="+mj-lt"/>
              <a:buAutoNum type="arabicPeriod"/>
              <a:tabLst>
                <a:tab pos="8348663" algn="r"/>
              </a:tabLst>
            </a:pPr>
            <a:r>
              <a:rPr lang="en-US" sz="2000" dirty="0" smtClean="0">
                <a:solidFill>
                  <a:srgbClr val="FF0000"/>
                </a:solidFill>
              </a:rPr>
              <a:t>Eric </a:t>
            </a:r>
            <a:r>
              <a:rPr lang="en-US" sz="2000" dirty="0">
                <a:solidFill>
                  <a:srgbClr val="FF0000"/>
                </a:solidFill>
              </a:rPr>
              <a:t>is concerned about the performance of the farm </a:t>
            </a:r>
            <a:r>
              <a:rPr lang="en-US" sz="2000" dirty="0" err="1">
                <a:solidFill>
                  <a:srgbClr val="FF0000"/>
                </a:solidFill>
              </a:rPr>
              <a:t>labourers</a:t>
            </a:r>
            <a:r>
              <a:rPr lang="en-US" sz="2000" dirty="0">
                <a:solidFill>
                  <a:srgbClr val="FF0000"/>
                </a:solidFill>
              </a:rPr>
              <a:t> at Wattam Grove</a:t>
            </a:r>
            <a:r>
              <a:rPr lang="en-US" sz="2000" dirty="0" smtClean="0">
                <a:solidFill>
                  <a:srgbClr val="FF0000"/>
                </a:solidFill>
              </a:rPr>
              <a:t>.</a:t>
            </a:r>
          </a:p>
          <a:p>
            <a:pPr marL="469900" indent="-457200">
              <a:spcAft>
                <a:spcPts val="600"/>
              </a:spcAft>
              <a:buFont typeface="+mj-lt"/>
              <a:buAutoNum type="arabicPeriod"/>
              <a:tabLst>
                <a:tab pos="8348663" algn="r"/>
              </a:tabLst>
            </a:pPr>
            <a:endParaRPr lang="en-US" sz="2000" dirty="0">
              <a:solidFill>
                <a:srgbClr val="FF0000"/>
              </a:solidFill>
            </a:endParaRPr>
          </a:p>
          <a:p>
            <a:pPr marL="469900" indent="-457200">
              <a:spcAft>
                <a:spcPts val="600"/>
              </a:spcAft>
              <a:buFont typeface="+mj-lt"/>
              <a:buAutoNum type="arabicPeriod"/>
              <a:tabLst>
                <a:tab pos="8348663" algn="r"/>
              </a:tabLst>
            </a:pPr>
            <a:endParaRPr lang="en-US" sz="2000" dirty="0" smtClean="0">
              <a:solidFill>
                <a:srgbClr val="FF0000"/>
              </a:solidFill>
            </a:endParaRPr>
          </a:p>
          <a:p>
            <a:pPr marL="469900" indent="-457200">
              <a:spcAft>
                <a:spcPts val="600"/>
              </a:spcAft>
              <a:buFont typeface="+mj-lt"/>
              <a:buAutoNum type="arabicPeriod"/>
              <a:tabLst>
                <a:tab pos="8348663" algn="r"/>
              </a:tabLst>
            </a:pPr>
            <a:endParaRPr lang="en-US" sz="2000" dirty="0" smtClean="0">
              <a:solidFill>
                <a:srgbClr val="FF0000"/>
              </a:solidFill>
            </a:endParaRPr>
          </a:p>
          <a:p>
            <a:pPr marL="12700">
              <a:spcAft>
                <a:spcPts val="600"/>
              </a:spcAft>
              <a:tabLst>
                <a:tab pos="8348663" algn="r"/>
              </a:tabLst>
            </a:pPr>
            <a:endParaRPr lang="en-US" sz="2000" dirty="0">
              <a:solidFill>
                <a:srgbClr val="FF0000"/>
              </a:solidFill>
            </a:endParaRPr>
          </a:p>
          <a:p>
            <a:pPr marL="469900" indent="-457200">
              <a:spcAft>
                <a:spcPts val="600"/>
              </a:spcAft>
              <a:buFont typeface="+mj-lt"/>
              <a:buAutoNum type="alphaLcParenR"/>
              <a:tabLst>
                <a:tab pos="8348663" algn="r"/>
              </a:tabLst>
            </a:pPr>
            <a:r>
              <a:rPr lang="en-US" sz="2000" dirty="0" smtClean="0">
                <a:solidFill>
                  <a:srgbClr val="FF0000"/>
                </a:solidFill>
              </a:rPr>
              <a:t>Using </a:t>
            </a:r>
            <a:r>
              <a:rPr lang="en-US" sz="2000" dirty="0">
                <a:solidFill>
                  <a:srgbClr val="FF0000"/>
                </a:solidFill>
              </a:rPr>
              <a:t>the information given in </a:t>
            </a:r>
            <a:r>
              <a:rPr lang="en-US" sz="2000" b="1" dirty="0">
                <a:solidFill>
                  <a:srgbClr val="FF0000"/>
                </a:solidFill>
              </a:rPr>
              <a:t>Table 1</a:t>
            </a:r>
            <a:r>
              <a:rPr lang="en-US" sz="2000" dirty="0">
                <a:solidFill>
                  <a:srgbClr val="FF0000"/>
                </a:solidFill>
              </a:rPr>
              <a:t>, calculate </a:t>
            </a:r>
            <a:r>
              <a:rPr lang="en-US" sz="2000" i="1" dirty="0">
                <a:solidFill>
                  <a:srgbClr val="FF0000"/>
                </a:solidFill>
              </a:rPr>
              <a:t>Wattam Grove</a:t>
            </a:r>
            <a:r>
              <a:rPr lang="en-US" sz="2000" dirty="0">
                <a:solidFill>
                  <a:srgbClr val="FF0000"/>
                </a:solidFill>
              </a:rPr>
              <a:t>’s wastage rate in 2015. </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graphicFrame>
        <p:nvGraphicFramePr>
          <p:cNvPr id="2" name="Table 1"/>
          <p:cNvGraphicFramePr>
            <a:graphicFrameLocks noGrp="1"/>
          </p:cNvGraphicFramePr>
          <p:nvPr>
            <p:extLst/>
          </p:nvPr>
        </p:nvGraphicFramePr>
        <p:xfrm>
          <a:off x="395536" y="1772816"/>
          <a:ext cx="8280920" cy="1296536"/>
        </p:xfrm>
        <a:graphic>
          <a:graphicData uri="http://schemas.openxmlformats.org/drawingml/2006/table">
            <a:tbl>
              <a:tblPr firstRow="1" bandRow="1">
                <a:tableStyleId>{5C22544A-7EE6-4342-B048-85BDC9FD1C3A}</a:tableStyleId>
              </a:tblPr>
              <a:tblGrid>
                <a:gridCol w="6480720"/>
                <a:gridCol w="1800200"/>
              </a:tblGrid>
              <a:tr h="504056">
                <a:tc>
                  <a:txBody>
                    <a:bodyPr/>
                    <a:lstStyle/>
                    <a:p>
                      <a:pPr algn="ctr"/>
                      <a:r>
                        <a:rPr kumimoji="0" lang="en-GB" sz="2000" b="0" i="1" u="none" strike="noStrike" kern="1200" baseline="0" dirty="0" smtClean="0">
                          <a:solidFill>
                            <a:schemeClr val="lt1"/>
                          </a:solidFill>
                          <a:latin typeface="Arial" panose="020B0604020202020204" pitchFamily="34" charset="0"/>
                          <a:ea typeface="+mn-ea"/>
                          <a:cs typeface="Arial" panose="020B0604020202020204" pitchFamily="34" charset="0"/>
                        </a:rPr>
                        <a:t>Wattam Grove - </a:t>
                      </a:r>
                      <a:r>
                        <a:rPr kumimoji="0" lang="en-GB" sz="2000" b="0" i="0" u="none" strike="noStrike" kern="1200" baseline="0" dirty="0" smtClean="0">
                          <a:solidFill>
                            <a:schemeClr val="lt1"/>
                          </a:solidFill>
                          <a:latin typeface="Arial" panose="020B0604020202020204" pitchFamily="34" charset="0"/>
                          <a:ea typeface="+mn-ea"/>
                          <a:cs typeface="Arial" panose="020B0604020202020204" pitchFamily="34" charset="0"/>
                        </a:rPr>
                        <a:t>Workforce performance data </a:t>
                      </a:r>
                    </a:p>
                  </a:txBody>
                  <a:tcPr/>
                </a:tc>
                <a:tc>
                  <a:txBody>
                    <a:bodyPr/>
                    <a:lstStyle/>
                    <a:p>
                      <a:pPr algn="ctr"/>
                      <a:r>
                        <a:rPr lang="en-IE" sz="2000" dirty="0" smtClean="0">
                          <a:latin typeface="Arial" panose="020B0604020202020204" pitchFamily="34" charset="0"/>
                          <a:cs typeface="Arial" panose="020B0604020202020204" pitchFamily="34" charset="0"/>
                        </a:rPr>
                        <a:t>2015</a:t>
                      </a:r>
                      <a:endParaRPr lang="en-GB" sz="2000" dirty="0">
                        <a:latin typeface="Arial" panose="020B0604020202020204" pitchFamily="34" charset="0"/>
                        <a:cs typeface="Arial" panose="020B0604020202020204" pitchFamily="34" charset="0"/>
                      </a:endParaRP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baseline="0" dirty="0" smtClean="0">
                          <a:solidFill>
                            <a:schemeClr val="dk1"/>
                          </a:solidFill>
                          <a:latin typeface="Arial" panose="020B0604020202020204" pitchFamily="34" charset="0"/>
                          <a:ea typeface="+mn-ea"/>
                          <a:cs typeface="Arial" panose="020B0604020202020204" pitchFamily="34" charset="0"/>
                        </a:rPr>
                        <a:t>Total output of fruit (in kilograms) 	</a:t>
                      </a:r>
                    </a:p>
                  </a:txBody>
                  <a:tcPr/>
                </a:tc>
                <a:tc>
                  <a:txBody>
                    <a:bodyPr/>
                    <a:lstStyle/>
                    <a:p>
                      <a:pPr algn="ctr"/>
                      <a:r>
                        <a:rPr lang="en-IE" sz="2000" dirty="0" smtClean="0">
                          <a:latin typeface="Arial" panose="020B0604020202020204" pitchFamily="34" charset="0"/>
                          <a:cs typeface="Arial" panose="020B0604020202020204" pitchFamily="34" charset="0"/>
                        </a:rPr>
                        <a:t>300,000</a:t>
                      </a:r>
                      <a:endParaRPr lang="en-GB" sz="2000" dirty="0">
                        <a:latin typeface="Arial" panose="020B0604020202020204" pitchFamily="34" charset="0"/>
                        <a:cs typeface="Arial" panose="020B0604020202020204" pitchFamily="34" charset="0"/>
                      </a:endParaRP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Fruit wasted (in kilograms) 	</a:t>
                      </a:r>
                    </a:p>
                  </a:txBody>
                  <a:tcPr/>
                </a:tc>
                <a:tc>
                  <a:txBody>
                    <a:bodyPr/>
                    <a:lstStyle/>
                    <a:p>
                      <a:pPr algn="ctr"/>
                      <a:r>
                        <a:rPr lang="en-IE" sz="2000" dirty="0" smtClean="0">
                          <a:latin typeface="Arial" panose="020B0604020202020204" pitchFamily="34" charset="0"/>
                          <a:cs typeface="Arial" panose="020B0604020202020204" pitchFamily="34" charset="0"/>
                        </a:rPr>
                        <a:t>60,000</a:t>
                      </a:r>
                      <a:endParaRPr lang="en-GB" sz="2000" dirty="0">
                        <a:latin typeface="Arial" panose="020B0604020202020204" pitchFamily="34" charset="0"/>
                        <a:cs typeface="Arial" panose="020B0604020202020204" pitchFamily="34" charset="0"/>
                      </a:endParaRPr>
                    </a:p>
                  </a:txBody>
                  <a:tcPr/>
                </a:tc>
              </a:tr>
            </a:tbl>
          </a:graphicData>
        </a:graphic>
      </p:graphicFrame>
      <p:sp>
        <p:nvSpPr>
          <p:cNvPr id="3" name="TextBox 2"/>
          <p:cNvSpPr txBox="1"/>
          <p:nvPr/>
        </p:nvSpPr>
        <p:spPr>
          <a:xfrm>
            <a:off x="251520" y="4077072"/>
            <a:ext cx="8568952" cy="2585323"/>
          </a:xfrm>
          <a:prstGeom prst="rect">
            <a:avLst/>
          </a:prstGeom>
          <a:noFill/>
          <a:ln w="28575">
            <a:solidFill>
              <a:schemeClr val="tx1"/>
            </a:solidFill>
          </a:ln>
        </p:spPr>
        <p:txBody>
          <a:bodyPr wrap="square" rtlCol="0">
            <a:spAutoFit/>
          </a:bodyPr>
          <a:lstStyle/>
          <a:p>
            <a:r>
              <a:rPr lang="en-GB" dirty="0">
                <a:solidFill>
                  <a:srgbClr val="FF0000"/>
                </a:solidFill>
              </a:rPr>
              <a:t>Show your workings: </a:t>
            </a:r>
            <a:endParaRPr lang="en-GB" dirty="0" smtClean="0">
              <a:solidFill>
                <a:srgbClr val="FF0000"/>
              </a:solidFill>
            </a:endParaRPr>
          </a:p>
          <a:p>
            <a:endParaRPr lang="en-IE" dirty="0">
              <a:solidFill>
                <a:srgbClr val="FF0000"/>
              </a:solidFill>
            </a:endParaRPr>
          </a:p>
          <a:p>
            <a:endParaRPr lang="en-IE" dirty="0" smtClean="0">
              <a:solidFill>
                <a:srgbClr val="FF0000"/>
              </a:solidFill>
            </a:endParaRPr>
          </a:p>
          <a:p>
            <a:endParaRPr lang="en-IE" dirty="0">
              <a:solidFill>
                <a:srgbClr val="FF0000"/>
              </a:solidFill>
            </a:endParaRPr>
          </a:p>
          <a:p>
            <a:endParaRPr lang="en-IE" dirty="0" smtClean="0">
              <a:solidFill>
                <a:srgbClr val="FF0000"/>
              </a:solidFill>
            </a:endParaRPr>
          </a:p>
          <a:p>
            <a:endParaRPr lang="en-IE" dirty="0">
              <a:solidFill>
                <a:srgbClr val="FF0000"/>
              </a:solidFill>
            </a:endParaRPr>
          </a:p>
          <a:p>
            <a:endParaRPr lang="en-IE" dirty="0" smtClean="0">
              <a:solidFill>
                <a:srgbClr val="FF0000"/>
              </a:solidFill>
            </a:endParaRPr>
          </a:p>
          <a:p>
            <a:endParaRPr lang="en-GB" dirty="0">
              <a:solidFill>
                <a:srgbClr val="FF0000"/>
              </a:solidFill>
            </a:endParaRPr>
          </a:p>
          <a:p>
            <a:pPr>
              <a:tabLst>
                <a:tab pos="8348663" algn="r"/>
              </a:tabLst>
            </a:pPr>
            <a:r>
              <a:rPr lang="en-GB" b="1" dirty="0">
                <a:solidFill>
                  <a:srgbClr val="FF0000"/>
                </a:solidFill>
              </a:rPr>
              <a:t>Wastage rate </a:t>
            </a:r>
            <a:r>
              <a:rPr lang="en-GB" dirty="0">
                <a:solidFill>
                  <a:srgbClr val="FF0000"/>
                </a:solidFill>
              </a:rPr>
              <a:t>= </a:t>
            </a:r>
            <a:r>
              <a:rPr lang="en-GB" dirty="0" smtClean="0">
                <a:solidFill>
                  <a:srgbClr val="FF0000"/>
                </a:solidFill>
              </a:rPr>
              <a:t>………………………………….%	</a:t>
            </a:r>
            <a:r>
              <a:rPr lang="en-GB" b="1" dirty="0" smtClean="0">
                <a:solidFill>
                  <a:srgbClr val="FF0000"/>
                </a:solidFill>
              </a:rPr>
              <a:t>[2]</a:t>
            </a:r>
            <a:r>
              <a:rPr lang="en-GB" dirty="0" smtClean="0">
                <a:solidFill>
                  <a:srgbClr val="FF0000"/>
                </a:solidFill>
              </a:rPr>
              <a:t> </a:t>
            </a:r>
            <a:endParaRPr lang="en-GB" dirty="0">
              <a:solidFill>
                <a:srgbClr val="FF0000"/>
              </a:solidFill>
            </a:endParaRPr>
          </a:p>
        </p:txBody>
      </p:sp>
    </p:spTree>
    <p:extLst>
      <p:ext uri="{BB962C8B-B14F-4D97-AF65-F5344CB8AC3E}">
        <p14:creationId xmlns:p14="http://schemas.microsoft.com/office/powerpoint/2010/main" val="1036263461"/>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4862870"/>
          </a:xfrm>
          <a:prstGeom prst="rect">
            <a:avLst/>
          </a:prstGeom>
        </p:spPr>
        <p:txBody>
          <a:bodyPr wrap="square">
            <a:spAutoFit/>
          </a:bodyPr>
          <a:lstStyle/>
          <a:p>
            <a:pPr marL="469900" indent="-457200">
              <a:spcAft>
                <a:spcPts val="600"/>
              </a:spcAft>
              <a:buFont typeface="+mj-lt"/>
              <a:buAutoNum type="alphaLcParenR" startAt="2"/>
              <a:tabLst>
                <a:tab pos="8348663" algn="r"/>
              </a:tabLst>
            </a:pPr>
            <a:r>
              <a:rPr lang="en-US" sz="2500" dirty="0" smtClean="0">
                <a:solidFill>
                  <a:srgbClr val="FF0000"/>
                </a:solidFill>
              </a:rPr>
              <a:t>Explain </a:t>
            </a:r>
            <a:r>
              <a:rPr lang="en-US" sz="2500" dirty="0">
                <a:solidFill>
                  <a:srgbClr val="FF0000"/>
                </a:solidFill>
              </a:rPr>
              <a:t>two ways in which Eric might be able to improve the motivation levels of the farm </a:t>
            </a:r>
            <a:r>
              <a:rPr lang="en-US" sz="2500" dirty="0" err="1">
                <a:solidFill>
                  <a:srgbClr val="FF0000"/>
                </a:solidFill>
              </a:rPr>
              <a:t>labourers</a:t>
            </a:r>
            <a:r>
              <a:rPr lang="en-US" sz="2500" dirty="0" smtClean="0">
                <a:solidFill>
                  <a:srgbClr val="FF0000"/>
                </a:solidFill>
              </a:rPr>
              <a:t>.</a:t>
            </a:r>
          </a:p>
          <a:p>
            <a:pPr marL="982663" indent="-457200">
              <a:spcAft>
                <a:spcPts val="600"/>
              </a:spcAft>
              <a:buFont typeface="+mj-lt"/>
              <a:buAutoNum type="arabicPeriod"/>
              <a:tabLst>
                <a:tab pos="8348663" algn="r"/>
              </a:tabLst>
            </a:pPr>
            <a:r>
              <a:rPr lang="en-US" sz="2500" dirty="0" smtClean="0">
                <a:solidFill>
                  <a:srgbClr val="FF0000"/>
                </a:solidFill>
              </a:rPr>
              <a:t>________________________________________________________________________________________________________________________________________________________________________________________________________________</a:t>
            </a:r>
          </a:p>
          <a:p>
            <a:pPr marL="982663" indent="-457200">
              <a:spcAft>
                <a:spcPts val="600"/>
              </a:spcAft>
              <a:buFont typeface="+mj-lt"/>
              <a:buAutoNum type="arabicPeriod"/>
              <a:tabLst>
                <a:tab pos="8348663" algn="r"/>
              </a:tabLst>
            </a:pPr>
            <a:r>
              <a:rPr lang="en-US" sz="2500" dirty="0" smtClean="0">
                <a:solidFill>
                  <a:srgbClr val="FF0000"/>
                </a:solidFill>
              </a:rPr>
              <a:t>_____________________________________________________________________________________________________________________________________________________________________________________________________________	[4]</a:t>
            </a:r>
            <a:endParaRPr lang="en-US" sz="25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512347816"/>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2794000"/>
        </p:xfrm>
        <a:graphic>
          <a:graphicData uri="http://schemas.openxmlformats.org/drawingml/2006/table">
            <a:tbl>
              <a:tblPr firstRow="1" bandRow="1">
                <a:tableStyleId>{9D7B26C5-4107-4FEC-AEDC-1716B250A1EF}</a:tableStyleId>
              </a:tblPr>
              <a:tblGrid>
                <a:gridCol w="432048"/>
                <a:gridCol w="576064"/>
                <a:gridCol w="216024"/>
                <a:gridCol w="3348372"/>
                <a:gridCol w="828092"/>
                <a:gridCol w="3024335"/>
              </a:tblGrid>
              <a:tr h="370840">
                <a:tc gridSpan="3">
                  <a:txBody>
                    <a:bodyPr/>
                    <a:lstStyle/>
                    <a:p>
                      <a:pPr algn="ctr"/>
                      <a:r>
                        <a:rPr lang="en-GB" sz="1700" dirty="0" smtClean="0">
                          <a:latin typeface="Arial" panose="020B0604020202020204" pitchFamily="34" charset="0"/>
                          <a:cs typeface="Arial" panose="020B0604020202020204" pitchFamily="34" charset="0"/>
                        </a:rPr>
                        <a:t>Question</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700" dirty="0" smtClean="0">
                          <a:latin typeface="Arial" panose="020B0604020202020204" pitchFamily="34" charset="0"/>
                          <a:cs typeface="Arial" panose="020B0604020202020204" pitchFamily="34" charset="0"/>
                        </a:rPr>
                        <a:t>Answer</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700" dirty="0" smtClean="0">
                          <a:latin typeface="Arial" panose="020B0604020202020204" pitchFamily="34" charset="0"/>
                          <a:cs typeface="Arial" panose="020B0604020202020204" pitchFamily="34" charset="0"/>
                        </a:rPr>
                        <a:t>Marks</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700" dirty="0" smtClean="0">
                          <a:latin typeface="Arial" panose="020B0604020202020204" pitchFamily="34" charset="0"/>
                          <a:cs typeface="Arial" panose="020B0604020202020204" pitchFamily="34" charset="0"/>
                        </a:rPr>
                        <a:t>Guidance</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700" smtClean="0">
                          <a:latin typeface="Arial" panose="020B0604020202020204" pitchFamily="34" charset="0"/>
                          <a:cs typeface="Arial" panose="020B0604020202020204" pitchFamily="34" charset="0"/>
                        </a:rPr>
                        <a:t>1</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700" dirty="0" smtClean="0">
                          <a:latin typeface="Arial" panose="020B0604020202020204" pitchFamily="34" charset="0"/>
                          <a:cs typeface="Arial" panose="020B0604020202020204" pitchFamily="34" charset="0"/>
                        </a:rPr>
                        <a:t>(a)</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Indicative content: </a:t>
                      </a:r>
                    </a:p>
                    <a:p>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Wastage x 100 = 60,000 x 100 = </a:t>
                      </a:r>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20% </a:t>
                      </a:r>
                      <a:endPar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Output 300,000 </a:t>
                      </a:r>
                    </a:p>
                    <a:p>
                      <a:endPar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responses: </a:t>
                      </a:r>
                    </a:p>
                    <a:p>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e.g. 20 </a:t>
                      </a:r>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(2) </a:t>
                      </a:r>
                      <a:endPar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e.g. 60,000/300,000 </a:t>
                      </a:r>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(1) </a:t>
                      </a:r>
                      <a:endPar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e.g. waste divided by output </a:t>
                      </a:r>
                      <a:r>
                        <a:rPr kumimoji="0" lang="en-US" sz="1700" b="1" i="0" u="none" strike="noStrike" kern="1200" baseline="0" dirty="0" smtClean="0">
                          <a:solidFill>
                            <a:schemeClr val="tx1"/>
                          </a:solidFill>
                          <a:latin typeface="Arial" panose="020B0604020202020204" pitchFamily="34" charset="0"/>
                          <a:ea typeface="+mn-ea"/>
                          <a:cs typeface="Arial" panose="020B0604020202020204" pitchFamily="34" charset="0"/>
                        </a:rPr>
                        <a:t>(1) </a:t>
                      </a:r>
                      <a:endPar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700" dirty="0" smtClean="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300"/>
                        </a:spcAft>
                      </a:pPr>
                      <a:r>
                        <a:rPr lang="en-US" sz="1700" dirty="0" smtClean="0">
                          <a:latin typeface="Arial" panose="020B0604020202020204" pitchFamily="34" charset="0"/>
                          <a:cs typeface="Arial" panose="020B0604020202020204" pitchFamily="34" charset="0"/>
                        </a:rPr>
                        <a:t>Up to two marks.</a:t>
                      </a:r>
                    </a:p>
                    <a:p>
                      <a:pPr algn="l">
                        <a:spcAft>
                          <a:spcPts val="300"/>
                        </a:spcAft>
                      </a:pPr>
                      <a:r>
                        <a:rPr lang="en-US" sz="1700" dirty="0" smtClean="0">
                          <a:latin typeface="Arial" panose="020B0604020202020204" pitchFamily="34" charset="0"/>
                          <a:cs typeface="Arial" panose="020B0604020202020204" pitchFamily="34" charset="0"/>
                        </a:rPr>
                        <a:t>Award full marks for ‘20’ irrespective of workings. Otherwise award max 1 mark for correct formula (in words or figures) or 0.2 if seen.</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97555832"/>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491480"/>
        </p:xfrm>
        <a:graphic>
          <a:graphicData uri="http://schemas.openxmlformats.org/drawingml/2006/table">
            <a:tbl>
              <a:tblPr firstRow="1" bandRow="1">
                <a:tableStyleId>{9D7B26C5-4107-4FEC-AEDC-1716B250A1EF}</a:tableStyleId>
              </a:tblPr>
              <a:tblGrid>
                <a:gridCol w="432048"/>
                <a:gridCol w="576064"/>
                <a:gridCol w="216024"/>
                <a:gridCol w="4392488"/>
                <a:gridCol w="936104"/>
                <a:gridCol w="1872207"/>
              </a:tblGrid>
              <a:tr h="370840">
                <a:tc gridSpan="3">
                  <a:txBody>
                    <a:bodyPr/>
                    <a:lstStyle/>
                    <a:p>
                      <a:pPr algn="ctr"/>
                      <a:r>
                        <a:rPr lang="en-GB" sz="1700" dirty="0" smtClean="0">
                          <a:latin typeface="Arial" panose="020B0604020202020204" pitchFamily="34" charset="0"/>
                          <a:cs typeface="Arial" panose="020B0604020202020204" pitchFamily="34" charset="0"/>
                        </a:rPr>
                        <a:t>Question</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700" dirty="0" smtClean="0">
                          <a:latin typeface="Arial" panose="020B0604020202020204" pitchFamily="34" charset="0"/>
                          <a:cs typeface="Arial" panose="020B0604020202020204" pitchFamily="34" charset="0"/>
                        </a:rPr>
                        <a:t>Answer</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700" dirty="0" smtClean="0">
                          <a:latin typeface="Arial" panose="020B0604020202020204" pitchFamily="34" charset="0"/>
                          <a:cs typeface="Arial" panose="020B0604020202020204" pitchFamily="34" charset="0"/>
                        </a:rPr>
                        <a:t>Marks</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700" dirty="0" smtClean="0">
                          <a:latin typeface="Arial" panose="020B0604020202020204" pitchFamily="34" charset="0"/>
                          <a:cs typeface="Arial" panose="020B0604020202020204" pitchFamily="34" charset="0"/>
                        </a:rPr>
                        <a:t>Guidance</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smtClean="0">
                          <a:latin typeface="Arial" panose="020B0604020202020204" pitchFamily="34" charset="0"/>
                          <a:cs typeface="Arial" panose="020B0604020202020204" pitchFamily="34" charset="0"/>
                        </a:rPr>
                        <a:t>1</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(b)</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change of management style</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listen to workforce</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involve workforce in decision-making</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empowerment</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increase pay rate</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pay a retainer to temporary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labourers</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use a bonus scheme</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more breaks</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improve health and safety</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improve working conditions</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job enrichment</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job rotation</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reward long service</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soften his approach to human resource management.</a:t>
                      </a:r>
                    </a:p>
                    <a:p>
                      <a:pPr marL="0" indent="0">
                        <a:buFont typeface="Arial" panose="020B0604020202020204" pitchFamily="34" charset="0"/>
                        <a:buNone/>
                      </a:pP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a:t>
                      </a:r>
                    </a:p>
                    <a:p>
                      <a:pPr marL="0" indent="0">
                        <a:buFont typeface="Arial" panose="020B0604020202020204" pitchFamily="34" charset="0"/>
                        <a:buNone/>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Motivation levels could be increased by involving the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labourers</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in the day to day decision-making at the farm (1). This is likely to make the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labourers</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feel respected and valued and more willing to work for the benefit of the farm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500" dirty="0" smtClean="0">
                          <a:latin typeface="Arial" panose="020B0604020202020204" pitchFamily="34" charset="0"/>
                          <a:cs typeface="Arial" panose="020B0604020202020204" pitchFamily="34"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300"/>
                        </a:spcAft>
                      </a:pPr>
                      <a:r>
                        <a:rPr lang="en-US" sz="1500" dirty="0" smtClean="0">
                          <a:latin typeface="Arial" panose="020B0604020202020204" pitchFamily="34" charset="0"/>
                          <a:cs typeface="Arial" panose="020B0604020202020204" pitchFamily="34" charset="0"/>
                        </a:rPr>
                        <a:t>One mark for each correct identification up to a maximum of two identifications, plus a further one mark for each of two explanations..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099884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400657"/>
          </a:xfrm>
          <a:prstGeom prst="rect">
            <a:avLst/>
          </a:prstGeom>
        </p:spPr>
        <p:txBody>
          <a:bodyPr wrap="square">
            <a:spAutoFit/>
          </a:bodyPr>
          <a:lstStyle/>
          <a:p>
            <a:pPr marL="541338" indent="-541338">
              <a:spcAft>
                <a:spcPts val="600"/>
              </a:spcAft>
              <a:buClr>
                <a:srgbClr val="00B050"/>
              </a:buClr>
              <a:buFont typeface="Wingdings 3" panose="05040102010807070707" pitchFamily="18" charset="2"/>
              <a:buChar char=""/>
            </a:pPr>
            <a:r>
              <a:rPr lang="en-US" sz="3000" dirty="0"/>
              <a:t>Each learning outcome in this unit has been given a percentage weighting. This reflects the size and demand of the content you need to cover and </a:t>
            </a:r>
            <a:r>
              <a:rPr lang="en-US" sz="3000" dirty="0" smtClean="0"/>
              <a:t>its contribution </a:t>
            </a:r>
            <a:r>
              <a:rPr lang="en-US" sz="3000" dirty="0"/>
              <a:t>to the overall understanding of this unit. See table below:</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Unit 03 – Learning Outcome (LO) Weightings</a:t>
            </a:r>
            <a:endParaRPr lang="en-US" sz="3600" dirty="0"/>
          </a:p>
        </p:txBody>
      </p:sp>
      <p:graphicFrame>
        <p:nvGraphicFramePr>
          <p:cNvPr id="3" name="Table 2"/>
          <p:cNvGraphicFramePr>
            <a:graphicFrameLocks noGrp="1"/>
          </p:cNvGraphicFramePr>
          <p:nvPr>
            <p:extLst/>
          </p:nvPr>
        </p:nvGraphicFramePr>
        <p:xfrm>
          <a:off x="323528" y="3789040"/>
          <a:ext cx="8352928" cy="2743200"/>
        </p:xfrm>
        <a:graphic>
          <a:graphicData uri="http://schemas.openxmlformats.org/drawingml/2006/table">
            <a:tbl>
              <a:tblPr firstRow="1" bandRow="1">
                <a:tableStyleId>{3B4B98B0-60AC-42C2-AFA5-B58CD77FA1E5}</a:tableStyleId>
              </a:tblPr>
              <a:tblGrid>
                <a:gridCol w="4176464"/>
                <a:gridCol w="4176464"/>
              </a:tblGrid>
              <a:tr h="412591">
                <a:tc>
                  <a:txBody>
                    <a:bodyPr/>
                    <a:lstStyle/>
                    <a:p>
                      <a:pPr algn="ctr"/>
                      <a:r>
                        <a:rPr lang="en-GB" sz="2400" b="1" dirty="0" smtClean="0">
                          <a:solidFill>
                            <a:srgbClr val="000000"/>
                          </a:solidFill>
                          <a:latin typeface="Arial" panose="020B0604020202020204" pitchFamily="34" charset="0"/>
                          <a:cs typeface="Arial" panose="020B0604020202020204" pitchFamily="34" charset="0"/>
                        </a:rPr>
                        <a:t>LO1 </a:t>
                      </a:r>
                      <a:endParaRPr lang="en-GB" sz="2400" dirty="0" smtClean="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solidFill>
                            <a:srgbClr val="000000"/>
                          </a:solidFill>
                          <a:latin typeface="Arial" panose="020B0604020202020204" pitchFamily="34" charset="0"/>
                          <a:cs typeface="Arial" panose="020B0604020202020204" pitchFamily="34" charset="0"/>
                        </a:rPr>
                        <a:t>6-20% </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LO2</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6-20%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LO3</a:t>
                      </a:r>
                      <a:endParaRPr lang="en-GB" sz="2400" dirty="0" smtClean="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smtClean="0">
                          <a:solidFill>
                            <a:srgbClr val="000000"/>
                          </a:solidFill>
                          <a:latin typeface="Arial" panose="020B0604020202020204" pitchFamily="34" charset="0"/>
                          <a:cs typeface="Arial" panose="020B0604020202020204" pitchFamily="34" charset="0"/>
                        </a:rPr>
                        <a:t>6-15%</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GB" sz="2400" b="1" dirty="0" smtClean="0">
                          <a:solidFill>
                            <a:srgbClr val="000000"/>
                          </a:solidFill>
                          <a:latin typeface="Arial" panose="020B0604020202020204" pitchFamily="34" charset="0"/>
                          <a:cs typeface="Arial" panose="020B0604020202020204" pitchFamily="34" charset="0"/>
                        </a:rPr>
                        <a:t>LO4</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smtClean="0">
                          <a:solidFill>
                            <a:srgbClr val="000000"/>
                          </a:solidFill>
                          <a:latin typeface="Arial" panose="020B0604020202020204" pitchFamily="34" charset="0"/>
                          <a:cs typeface="Arial" panose="020B0604020202020204" pitchFamily="34" charset="0"/>
                        </a:rPr>
                        <a:t>8-25%</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LO5</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6-15%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latin typeface="Arial" panose="020B0604020202020204" pitchFamily="34" charset="0"/>
                          <a:cs typeface="Arial" panose="020B0604020202020204" pitchFamily="34" charset="0"/>
                        </a:rPr>
                        <a:t>LO6</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20-40%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32620451"/>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03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77177852"/>
              </p:ext>
            </p:extLst>
          </p:nvPr>
        </p:nvGraphicFramePr>
        <p:xfrm>
          <a:off x="7164288" y="1052736"/>
          <a:ext cx="1656184" cy="5462673"/>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How many staff are there in your school?</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Walmart has 2.3m workers, as much as the Chinese Army.</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Ask your teacher how many jobs they have had in the past.</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How many different jobs have your parents had.</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Span of control and how many levels there are (job prospects and promotion)</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724644"/>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600" dirty="0"/>
              <a:t>Workforce planning is a continual process used to </a:t>
            </a:r>
            <a:r>
              <a:rPr lang="en-US" sz="1600" dirty="0" smtClean="0"/>
              <a:t>improve the </a:t>
            </a:r>
            <a:r>
              <a:rPr lang="en-US" sz="1600" dirty="0"/>
              <a:t>needs and priorities of the </a:t>
            </a:r>
            <a:r>
              <a:rPr lang="en-US" sz="1600" dirty="0" smtClean="0"/>
              <a:t>business </a:t>
            </a:r>
            <a:r>
              <a:rPr lang="en-US" sz="1600" dirty="0"/>
              <a:t>with those of its </a:t>
            </a:r>
            <a:r>
              <a:rPr lang="en-US" sz="1600" dirty="0" smtClean="0"/>
              <a:t>workers </a:t>
            </a:r>
            <a:r>
              <a:rPr lang="en-US" sz="1600" dirty="0"/>
              <a:t>to ensure it can meet its </a:t>
            </a:r>
            <a:r>
              <a:rPr lang="en-US" sz="1600" dirty="0" smtClean="0"/>
              <a:t>legal, regulation, </a:t>
            </a:r>
            <a:r>
              <a:rPr lang="en-US" sz="1600" dirty="0"/>
              <a:t>service and production requirements and </a:t>
            </a:r>
            <a:r>
              <a:rPr lang="en-US" sz="1600" dirty="0" smtClean="0"/>
              <a:t>business </a:t>
            </a:r>
            <a:r>
              <a:rPr lang="en-US" sz="1600" dirty="0"/>
              <a:t>objectives</a:t>
            </a:r>
            <a:r>
              <a:rPr lang="en-US" sz="1600" dirty="0" smtClean="0"/>
              <a:t>.</a:t>
            </a:r>
          </a:p>
          <a:p>
            <a:pPr marL="355600" lvl="1" indent="-342900">
              <a:spcAft>
                <a:spcPts val="600"/>
              </a:spcAft>
              <a:buClr>
                <a:srgbClr val="00B050"/>
              </a:buClr>
              <a:buFont typeface="Wingdings 3" panose="05040102010807070707" pitchFamily="18" charset="2"/>
              <a:buChar char=""/>
            </a:pPr>
            <a:r>
              <a:rPr lang="en-US" sz="1600" dirty="0" smtClean="0"/>
              <a:t>In short workforce planning is the HR department trying to get the best from staff within a business by training, planning and improving the way they work.</a:t>
            </a:r>
          </a:p>
          <a:p>
            <a:pPr marL="12700" lvl="1">
              <a:spcAft>
                <a:spcPts val="600"/>
              </a:spcAft>
              <a:buClr>
                <a:srgbClr val="00B050"/>
              </a:buClr>
            </a:pPr>
            <a:r>
              <a:rPr lang="en-US" sz="1600" b="1" dirty="0" smtClean="0"/>
              <a:t>Benefits of Workforce Planning</a:t>
            </a:r>
          </a:p>
          <a:p>
            <a:pPr marL="355600" lvl="1" indent="-342900">
              <a:spcAft>
                <a:spcPts val="600"/>
              </a:spcAft>
              <a:buClr>
                <a:srgbClr val="00B050"/>
              </a:buClr>
              <a:buFont typeface="Wingdings 3" panose="05040102010807070707" pitchFamily="18" charset="2"/>
              <a:buChar char=""/>
            </a:pPr>
            <a:r>
              <a:rPr lang="en-US" sz="1600" b="1" dirty="0"/>
              <a:t>Supports business </a:t>
            </a:r>
            <a:r>
              <a:rPr lang="en-US" sz="1600" b="1" dirty="0" smtClean="0"/>
              <a:t>planning </a:t>
            </a:r>
            <a:r>
              <a:rPr lang="en-US" sz="1600" dirty="0"/>
              <a:t>– </a:t>
            </a:r>
            <a:r>
              <a:rPr lang="en-US" sz="1600" dirty="0" smtClean="0"/>
              <a:t>It </a:t>
            </a:r>
            <a:r>
              <a:rPr lang="en-US" sz="1600" dirty="0"/>
              <a:t>allows senior management a better understanding of </a:t>
            </a:r>
            <a:r>
              <a:rPr lang="en-US" sz="1600" dirty="0" smtClean="0"/>
              <a:t>the company </a:t>
            </a:r>
            <a:r>
              <a:rPr lang="en-US" sz="1600" dirty="0"/>
              <a:t>needs in the </a:t>
            </a:r>
            <a:r>
              <a:rPr lang="en-US" sz="1600" dirty="0" smtClean="0"/>
              <a:t>future, to design, attract, retain and develop the talent within the organisation accordingly.</a:t>
            </a:r>
            <a:endParaRPr lang="en-US" sz="1600" dirty="0"/>
          </a:p>
          <a:p>
            <a:pPr marL="355600" lvl="1" indent="-342900">
              <a:spcAft>
                <a:spcPts val="600"/>
              </a:spcAft>
              <a:buClr>
                <a:srgbClr val="00B050"/>
              </a:buClr>
              <a:buFont typeface="Wingdings 3" panose="05040102010807070707" pitchFamily="18" charset="2"/>
              <a:buChar char=""/>
            </a:pPr>
            <a:r>
              <a:rPr lang="en-US" sz="1600" b="1" dirty="0"/>
              <a:t>Identifies skill gaps within the organisation and areas of concern </a:t>
            </a:r>
            <a:r>
              <a:rPr lang="en-US" sz="1600" dirty="0"/>
              <a:t>– </a:t>
            </a:r>
            <a:r>
              <a:rPr lang="en-US" sz="1600" dirty="0" smtClean="0"/>
              <a:t>Allows the firm </a:t>
            </a:r>
            <a:r>
              <a:rPr lang="en-US" sz="1600" dirty="0"/>
              <a:t>to see where there are gaps that need to be filled, which is the first step in strategic action </a:t>
            </a:r>
            <a:r>
              <a:rPr lang="en-US" sz="1600" dirty="0" smtClean="0"/>
              <a:t>planning</a:t>
            </a:r>
            <a:r>
              <a:rPr lang="en-US" sz="1600" dirty="0"/>
              <a:t>,</a:t>
            </a:r>
            <a:r>
              <a:rPr lang="en-US" sz="1600" dirty="0" smtClean="0"/>
              <a:t> identifying </a:t>
            </a:r>
            <a:r>
              <a:rPr lang="en-US" sz="1600" dirty="0"/>
              <a:t>potential issues before they can turn into potential </a:t>
            </a:r>
            <a:r>
              <a:rPr lang="en-US" sz="1600" dirty="0" smtClean="0"/>
              <a:t>problems.</a:t>
            </a:r>
            <a:endParaRPr lang="en-US" sz="1600" dirty="0"/>
          </a:p>
          <a:p>
            <a:pPr marL="355600" lvl="1" indent="-342900">
              <a:spcAft>
                <a:spcPts val="600"/>
              </a:spcAft>
              <a:buClr>
                <a:srgbClr val="00B050"/>
              </a:buClr>
              <a:buFont typeface="Wingdings 3" panose="05040102010807070707" pitchFamily="18" charset="2"/>
              <a:buChar char=""/>
            </a:pPr>
            <a:r>
              <a:rPr lang="en-US" sz="1600" b="1" dirty="0"/>
              <a:t>Supports the budgeting and forecasting process </a:t>
            </a:r>
            <a:r>
              <a:rPr lang="en-US" sz="1600" dirty="0"/>
              <a:t>– Proper workforce planning helps to control unplanned talent costs and highlights issues that limit employee </a:t>
            </a:r>
            <a:r>
              <a:rPr lang="en-US" sz="1600" dirty="0" smtClean="0"/>
              <a:t>productivity.</a:t>
            </a:r>
            <a:endParaRPr lang="en-US" sz="1600" dirty="0"/>
          </a:p>
          <a:p>
            <a:pPr marL="355600" lvl="1" indent="-342900">
              <a:spcAft>
                <a:spcPts val="600"/>
              </a:spcAft>
              <a:buClr>
                <a:srgbClr val="00B050"/>
              </a:buClr>
              <a:buFont typeface="Wingdings 3" panose="05040102010807070707" pitchFamily="18" charset="2"/>
              <a:buChar char=""/>
            </a:pPr>
            <a:r>
              <a:rPr lang="en-US" sz="1600" b="1" dirty="0" smtClean="0"/>
              <a:t>Improves </a:t>
            </a:r>
            <a:r>
              <a:rPr lang="en-US" sz="1600" b="1" dirty="0"/>
              <a:t>your image </a:t>
            </a:r>
            <a:r>
              <a:rPr lang="en-US" sz="1600" dirty="0"/>
              <a:t>– By being prepared to handle your workforce, it helps inspire confidence and the business’s image to both internal stakeholders and the general public</a:t>
            </a:r>
            <a:r>
              <a:rPr lang="en-US" sz="1600" dirty="0" smtClean="0"/>
              <a:t>.</a:t>
            </a:r>
            <a:endParaRPr lang="en-US" sz="1600" dirty="0"/>
          </a:p>
        </p:txBody>
      </p:sp>
      <p:sp>
        <p:nvSpPr>
          <p:cNvPr id="14" name="Title 2"/>
          <p:cNvSpPr>
            <a:spLocks noGrp="1"/>
          </p:cNvSpPr>
          <p:nvPr>
            <p:ph type="title"/>
          </p:nvPr>
        </p:nvSpPr>
        <p:spPr>
          <a:xfrm>
            <a:off x="70266" y="72008"/>
            <a:ext cx="8859452" cy="548680"/>
          </a:xfrm>
        </p:spPr>
        <p:txBody>
          <a:bodyPr>
            <a:noAutofit/>
          </a:bodyPr>
          <a:lstStyle/>
          <a:p>
            <a:r>
              <a:rPr lang="en-US" sz="4000" dirty="0" smtClean="0"/>
              <a:t>3.1 – Workforce Planning Factors</a:t>
            </a:r>
            <a:endParaRPr lang="en-US" sz="4000" dirty="0"/>
          </a:p>
        </p:txBody>
      </p:sp>
    </p:spTree>
    <p:extLst>
      <p:ext uri="{BB962C8B-B14F-4D97-AF65-F5344CB8AC3E}">
        <p14:creationId xmlns:p14="http://schemas.microsoft.com/office/powerpoint/2010/main" val="3086185207"/>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77177852"/>
              </p:ext>
            </p:extLst>
          </p:nvPr>
        </p:nvGraphicFramePr>
        <p:xfrm>
          <a:off x="7164288" y="1052736"/>
          <a:ext cx="1656184" cy="5462673"/>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How many staff are there in your school?</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Walmart has 2.3m workers, as much as the Chinese Army.</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Ask your teacher how many jobs they have had in the past.</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How many different jobs have your parents had.</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Span of control and how many levels there are (job prospects and promotion)</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810822"/>
          </a:xfrm>
          <a:prstGeom prst="rect">
            <a:avLst/>
          </a:prstGeom>
        </p:spPr>
        <p:txBody>
          <a:bodyPr wrap="square">
            <a:spAutoFit/>
          </a:bodyPr>
          <a:lstStyle/>
          <a:p>
            <a:pPr marL="12700" lvl="1">
              <a:spcAft>
                <a:spcPts val="600"/>
              </a:spcAft>
              <a:buClr>
                <a:srgbClr val="00B050"/>
              </a:buClr>
            </a:pPr>
            <a:r>
              <a:rPr lang="en-US" sz="1500" b="1" dirty="0" smtClean="0"/>
              <a:t>Examples </a:t>
            </a:r>
            <a:r>
              <a:rPr lang="en-US" sz="1500" b="1" dirty="0"/>
              <a:t>of key areas for workforce </a:t>
            </a:r>
            <a:r>
              <a:rPr lang="en-US" sz="1500" b="1" dirty="0" smtClean="0"/>
              <a:t>planning tries to include:</a:t>
            </a:r>
            <a:endParaRPr lang="en-US" sz="1500" b="1" dirty="0"/>
          </a:p>
          <a:p>
            <a:pPr marL="355600" lvl="1" indent="-342900">
              <a:spcAft>
                <a:spcPts val="600"/>
              </a:spcAft>
              <a:buClr>
                <a:srgbClr val="00B050"/>
              </a:buClr>
              <a:buFont typeface="Wingdings 3" panose="05040102010807070707" pitchFamily="18" charset="2"/>
              <a:buChar char=""/>
            </a:pPr>
            <a:r>
              <a:rPr lang="en-US" sz="1500" b="1" dirty="0"/>
              <a:t>Turnover rates </a:t>
            </a:r>
            <a:r>
              <a:rPr lang="en-US" sz="1500" dirty="0"/>
              <a:t>– This is the percentage of employees that </a:t>
            </a:r>
            <a:r>
              <a:rPr lang="en-US" sz="1500" dirty="0" smtClean="0"/>
              <a:t>leave. </a:t>
            </a:r>
            <a:r>
              <a:rPr lang="en-US" sz="1500" dirty="0"/>
              <a:t>It is calculated by number of </a:t>
            </a:r>
            <a:r>
              <a:rPr lang="en-US" sz="1500" dirty="0" smtClean="0"/>
              <a:t>leavers </a:t>
            </a:r>
            <a:r>
              <a:rPr lang="en-US" sz="1500" dirty="0"/>
              <a:t>divided by average monthly total employment.</a:t>
            </a:r>
          </a:p>
          <a:p>
            <a:pPr marL="355600" lvl="1" indent="-342900">
              <a:spcAft>
                <a:spcPts val="600"/>
              </a:spcAft>
              <a:buClr>
                <a:srgbClr val="00B050"/>
              </a:buClr>
              <a:buFont typeface="Wingdings 3" panose="05040102010807070707" pitchFamily="18" charset="2"/>
              <a:buChar char=""/>
            </a:pPr>
            <a:r>
              <a:rPr lang="en-US" sz="1500" b="1" dirty="0"/>
              <a:t>Types of exits</a:t>
            </a:r>
            <a:r>
              <a:rPr lang="en-US" sz="1500" dirty="0"/>
              <a:t> – This is the reason why people are leaving and is usually broken down by voluntary (resignation, retirement, return to </a:t>
            </a:r>
            <a:r>
              <a:rPr lang="en-US" sz="1500" dirty="0" smtClean="0"/>
              <a:t>school) </a:t>
            </a:r>
            <a:r>
              <a:rPr lang="en-US" sz="1500" dirty="0"/>
              <a:t>vs. non-voluntary (layoff, firing or death).</a:t>
            </a:r>
          </a:p>
          <a:p>
            <a:pPr marL="355600" lvl="1" indent="-342900">
              <a:spcAft>
                <a:spcPts val="600"/>
              </a:spcAft>
              <a:buClr>
                <a:srgbClr val="00B050"/>
              </a:buClr>
              <a:buFont typeface="Wingdings 3" panose="05040102010807070707" pitchFamily="18" charset="2"/>
              <a:buChar char=""/>
            </a:pPr>
            <a:r>
              <a:rPr lang="en-US" sz="1500" b="1" dirty="0"/>
              <a:t>Potential retirement forecasts</a:t>
            </a:r>
            <a:r>
              <a:rPr lang="en-US" sz="1500" dirty="0"/>
              <a:t> – Many </a:t>
            </a:r>
            <a:r>
              <a:rPr lang="en-US" sz="1500" dirty="0" smtClean="0"/>
              <a:t>firms </a:t>
            </a:r>
            <a:r>
              <a:rPr lang="en-US" sz="1500" dirty="0"/>
              <a:t>have earliest retirement data provided by pension information. This can be used to forecast potential exits and possible skill shortages.</a:t>
            </a:r>
          </a:p>
          <a:p>
            <a:pPr marL="355600" lvl="1" indent="-342900">
              <a:spcAft>
                <a:spcPts val="600"/>
              </a:spcAft>
              <a:buClr>
                <a:srgbClr val="00B050"/>
              </a:buClr>
              <a:buFont typeface="Wingdings 3" panose="05040102010807070707" pitchFamily="18" charset="2"/>
              <a:buChar char=""/>
            </a:pPr>
            <a:r>
              <a:rPr lang="en-US" sz="1500" b="1" dirty="0"/>
              <a:t>Recruitment/hiring information</a:t>
            </a:r>
            <a:r>
              <a:rPr lang="en-US" sz="1500" dirty="0"/>
              <a:t> – A variety of information can be created on recruitment including sources of hires (internal hires vs. external), basic demographic breakdown of new hires, etc.</a:t>
            </a:r>
          </a:p>
          <a:p>
            <a:pPr marL="355600" lvl="1" indent="-342900">
              <a:spcAft>
                <a:spcPts val="600"/>
              </a:spcAft>
              <a:buClr>
                <a:srgbClr val="00B050"/>
              </a:buClr>
              <a:buFont typeface="Wingdings 3" panose="05040102010807070707" pitchFamily="18" charset="2"/>
              <a:buChar char=""/>
            </a:pPr>
            <a:r>
              <a:rPr lang="en-US" sz="1500" b="1" dirty="0"/>
              <a:t>Salary projections</a:t>
            </a:r>
            <a:r>
              <a:rPr lang="en-US" sz="1500" dirty="0"/>
              <a:t> – Especially in </a:t>
            </a:r>
            <a:r>
              <a:rPr lang="en-US" sz="1500" dirty="0" err="1"/>
              <a:t>unionised</a:t>
            </a:r>
            <a:r>
              <a:rPr lang="en-US" sz="1500" dirty="0"/>
              <a:t> environments, forecasts can be done on salaries if there is a set </a:t>
            </a:r>
            <a:r>
              <a:rPr lang="en-US" sz="1500" dirty="0" smtClean="0"/>
              <a:t>benefit </a:t>
            </a:r>
            <a:r>
              <a:rPr lang="en-US" sz="1500" dirty="0"/>
              <a:t>increase or cost of living </a:t>
            </a:r>
            <a:r>
              <a:rPr lang="en-US" sz="1500" dirty="0" smtClean="0"/>
              <a:t>adjustments.</a:t>
            </a:r>
            <a:endParaRPr lang="en-US" sz="1500" dirty="0"/>
          </a:p>
          <a:p>
            <a:pPr marL="355600" lvl="1" indent="-342900">
              <a:spcAft>
                <a:spcPts val="600"/>
              </a:spcAft>
              <a:buClr>
                <a:srgbClr val="00B050"/>
              </a:buClr>
              <a:buFont typeface="Wingdings 3" panose="05040102010807070707" pitchFamily="18" charset="2"/>
              <a:buChar char=""/>
            </a:pPr>
            <a:r>
              <a:rPr lang="en-US" sz="1500" b="1" dirty="0"/>
              <a:t>Talent management information </a:t>
            </a:r>
            <a:r>
              <a:rPr lang="en-US" sz="1500" dirty="0"/>
              <a:t>– High </a:t>
            </a:r>
            <a:r>
              <a:rPr lang="en-US" sz="1500" dirty="0" smtClean="0"/>
              <a:t>Potential </a:t>
            </a:r>
            <a:r>
              <a:rPr lang="en-US" sz="1500" dirty="0"/>
              <a:t>employees can be developed in order to become successors to critical positions. This identifies potential talent </a:t>
            </a:r>
            <a:r>
              <a:rPr lang="en-US" sz="1500" dirty="0" smtClean="0"/>
              <a:t>gaps.</a:t>
            </a:r>
            <a:endParaRPr lang="en-US" sz="1500" dirty="0"/>
          </a:p>
          <a:p>
            <a:pPr marL="355600" lvl="1" indent="-342900">
              <a:spcAft>
                <a:spcPts val="600"/>
              </a:spcAft>
              <a:buClr>
                <a:srgbClr val="00B050"/>
              </a:buClr>
              <a:buFont typeface="Wingdings 3" panose="05040102010807070707" pitchFamily="18" charset="2"/>
              <a:buChar char=""/>
            </a:pPr>
            <a:r>
              <a:rPr lang="en-US" sz="1500" b="1" dirty="0"/>
              <a:t>Performance management </a:t>
            </a:r>
            <a:r>
              <a:rPr lang="en-US" sz="1500" dirty="0"/>
              <a:t>– Low performing employees can be identified and performance plans can be developed to target issues preventing success.</a:t>
            </a:r>
          </a:p>
        </p:txBody>
      </p:sp>
      <p:sp>
        <p:nvSpPr>
          <p:cNvPr id="14" name="Title 2"/>
          <p:cNvSpPr>
            <a:spLocks noGrp="1"/>
          </p:cNvSpPr>
          <p:nvPr>
            <p:ph type="title"/>
          </p:nvPr>
        </p:nvSpPr>
        <p:spPr>
          <a:xfrm>
            <a:off x="70266" y="72008"/>
            <a:ext cx="8859452" cy="548680"/>
          </a:xfrm>
        </p:spPr>
        <p:txBody>
          <a:bodyPr>
            <a:noAutofit/>
          </a:bodyPr>
          <a:lstStyle/>
          <a:p>
            <a:r>
              <a:rPr lang="en-US" sz="4000" dirty="0" smtClean="0"/>
              <a:t>3.1 – Workforce Planning Factors</a:t>
            </a:r>
            <a:endParaRPr lang="en-US" sz="4000" dirty="0"/>
          </a:p>
        </p:txBody>
      </p:sp>
    </p:spTree>
    <p:extLst>
      <p:ext uri="{BB962C8B-B14F-4D97-AF65-F5344CB8AC3E}">
        <p14:creationId xmlns:p14="http://schemas.microsoft.com/office/powerpoint/2010/main" val="4008146107"/>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50884</TotalTime>
  <Words>6288</Words>
  <Application>Microsoft Office PowerPoint</Application>
  <PresentationFormat>On-screen Show (4:3)</PresentationFormat>
  <Paragraphs>531</Paragraphs>
  <Slides>34</Slides>
  <Notes>34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03 – Learning Outcome (LO) Weightings</vt:lpstr>
      <vt:lpstr>Unit 03 – Learning Outcome (LO) Weightings</vt:lpstr>
      <vt:lpstr>3.1 – Workforce Planning Factors</vt:lpstr>
      <vt:lpstr>3.1 – Workforce Planning Factors</vt:lpstr>
      <vt:lpstr>3.1 – Workforce Planning Factors</vt:lpstr>
      <vt:lpstr>3.1 – Workforce Planning – Skills Audit</vt:lpstr>
      <vt:lpstr>3.1 – Workforce Planning Factors</vt:lpstr>
      <vt:lpstr>3.1 – Workforce Planning Factors</vt:lpstr>
      <vt:lpstr>3.1 – Workforce Planning Factors</vt:lpstr>
      <vt:lpstr>3.1 – Workforce Planning Factors</vt:lpstr>
      <vt:lpstr>3.1 – Workforce Planning Factors</vt:lpstr>
      <vt:lpstr>3.1 – Workforce Planning Factors</vt:lpstr>
      <vt:lpstr>3.2 – Using Workforce Performance Data</vt:lpstr>
      <vt:lpstr>3.2 – Using Workforce Performance Data</vt:lpstr>
      <vt:lpstr>3.2 – Using Workforce Performance Data</vt:lpstr>
      <vt:lpstr>3.2 – Using Workforce Performance Data</vt:lpstr>
      <vt:lpstr>3.2 – Using Workforce Performance Data</vt:lpstr>
      <vt:lpstr>3.2 – Using Workforce Performance Data</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2016 – Markscheme Answers</vt:lpstr>
      <vt:lpstr>3 – Exam Questions – 2016 – Markscheme Answers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03 - LO3 - Cambridge Technicals</dc:title>
  <dc:subject>eBusiness</dc:subject>
  <dc:creator>Enderoth</dc:creator>
  <cp:lastModifiedBy>Stephen Rafferty</cp:lastModifiedBy>
  <cp:revision>1650</cp:revision>
  <cp:lastPrinted>2014-01-22T18:25:48Z</cp:lastPrinted>
  <dcterms:created xsi:type="dcterms:W3CDTF">2008-03-12T11:01:44Z</dcterms:created>
  <dcterms:modified xsi:type="dcterms:W3CDTF">2017-07-13T17:08:18Z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